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56" r:id="rId3"/>
    <p:sldId id="258" r:id="rId4"/>
    <p:sldId id="259" r:id="rId5"/>
    <p:sldId id="314" r:id="rId6"/>
    <p:sldId id="261" r:id="rId7"/>
    <p:sldId id="313" r:id="rId8"/>
    <p:sldId id="302" r:id="rId9"/>
    <p:sldId id="264" r:id="rId10"/>
    <p:sldId id="265" r:id="rId11"/>
    <p:sldId id="306" r:id="rId12"/>
    <p:sldId id="269" r:id="rId13"/>
    <p:sldId id="270" r:id="rId14"/>
    <p:sldId id="309" r:id="rId15"/>
    <p:sldId id="311" r:id="rId16"/>
    <p:sldId id="283" r:id="rId17"/>
    <p:sldId id="280" r:id="rId18"/>
    <p:sldId id="318" r:id="rId19"/>
    <p:sldId id="282" r:id="rId20"/>
    <p:sldId id="284" r:id="rId21"/>
    <p:sldId id="285" r:id="rId22"/>
    <p:sldId id="316" r:id="rId23"/>
    <p:sldId id="319" r:id="rId24"/>
    <p:sldId id="278" r:id="rId25"/>
    <p:sldId id="310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86" r:id="rId39"/>
    <p:sldId id="288" r:id="rId4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도입" id="{6E1E3A00-EA76-4DF8-8861-E1C9DD4122F9}">
          <p14:sldIdLst>
            <p14:sldId id="257"/>
            <p14:sldId id="256"/>
          </p14:sldIdLst>
        </p14:section>
        <p14:section name="1. 기업 소개" id="{B0530786-4075-4521-8BBB-FA2154C74CBF}">
          <p14:sldIdLst>
            <p14:sldId id="258"/>
            <p14:sldId id="259"/>
            <p14:sldId id="314"/>
          </p14:sldIdLst>
        </p14:section>
        <p14:section name="2. 프로젝트 내용" id="{05025188-0D0E-413D-85A3-A821867A9223}">
          <p14:sldIdLst>
            <p14:sldId id="261"/>
            <p14:sldId id="313"/>
            <p14:sldId id="302"/>
            <p14:sldId id="264"/>
            <p14:sldId id="265"/>
            <p14:sldId id="306"/>
            <p14:sldId id="269"/>
            <p14:sldId id="270"/>
            <p14:sldId id="309"/>
            <p14:sldId id="311"/>
            <p14:sldId id="283"/>
          </p14:sldIdLst>
        </p14:section>
        <p14:section name="3. 시스템 시연" id="{A5A02A4A-471E-450D-8C65-D80A72894BCB}">
          <p14:sldIdLst>
            <p14:sldId id="280"/>
            <p14:sldId id="318"/>
            <p14:sldId id="282"/>
            <p14:sldId id="284"/>
          </p14:sldIdLst>
        </p14:section>
        <p14:section name="4. 프로젝트 결과" id="{3115CB54-AD62-4A75-B713-142B67BB9FA5}">
          <p14:sldIdLst>
            <p14:sldId id="285"/>
            <p14:sldId id="316"/>
            <p14:sldId id="319"/>
            <p14:sldId id="278"/>
            <p14:sldId id="310"/>
          </p14:sldIdLst>
        </p14:section>
        <p14:section name="5. 질의응답 및 종료" id="{92171769-6BAC-4DBB-AA5C-773667567176}">
          <p14:sldIdLst>
            <p14:sldId id="289"/>
          </p14:sldIdLst>
        </p14:section>
        <p14:section name="6. 별첨" id="{E7BE1BF6-B0D9-434F-B1D4-62A5DCF04F35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7" autoAdjust="0"/>
    <p:restoredTop sz="91715" autoAdjust="0"/>
  </p:normalViewPr>
  <p:slideViewPr>
    <p:cSldViewPr snapToGrid="0">
      <p:cViewPr varScale="1">
        <p:scale>
          <a:sx n="105" d="100"/>
          <a:sy n="105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3DDB6-BC3A-4A82-81B2-07AD6358E5A6}" type="datetimeFigureOut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2FFF-F84B-43A4-B73F-E9456B6EB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28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E4AC9-9916-4FDB-9ABF-8460BF855164}" type="datetimeFigureOut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F32FB-9B63-455E-A9F5-B0B1C994E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3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대도화섬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창고관리 개선을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WMS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 프로젝트 최종 발표를 맡은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이희연입니다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1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용어 정의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작은 제품 관리 단위인 박스는 각각 중량에 따라 두 종류의 팔레트에 적재되어 창고로 이동됩니다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섹션은 팔레트가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적재가 가능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다음과 같이 정의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존은 창고내 가장 큰 구역 관리 단위로 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 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대기존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있으며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섹션을 나누어 갖게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7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제품군</a:t>
            </a:r>
            <a:r>
              <a:rPr lang="ko-KR" altLang="en-US" dirty="0" smtClean="0"/>
              <a:t> 분류 입니다</a:t>
            </a:r>
            <a:r>
              <a:rPr lang="en-US" altLang="ko-KR" dirty="0" smtClean="0"/>
              <a:t>. 2015</a:t>
            </a:r>
            <a:r>
              <a:rPr lang="ko-KR" altLang="en-US" dirty="0" smtClean="0"/>
              <a:t>년 기준</a:t>
            </a:r>
            <a:r>
              <a:rPr lang="en-US" altLang="ko-KR" dirty="0" smtClean="0"/>
              <a:t>, </a:t>
            </a:r>
            <a:r>
              <a:rPr lang="ko-KR" altLang="en-US" baseline="0" dirty="0" err="1" smtClean="0"/>
              <a:t>출고수량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출하빈도에</a:t>
            </a:r>
            <a:r>
              <a:rPr lang="ko-KR" altLang="en-US" baseline="0" dirty="0" smtClean="0"/>
              <a:t> 따른 </a:t>
            </a:r>
            <a:r>
              <a:rPr lang="en-US" altLang="ko-KR" baseline="0" dirty="0" smtClean="0"/>
              <a:t>ABC</a:t>
            </a:r>
            <a:r>
              <a:rPr lang="ko-KR" altLang="en-US" baseline="0" dirty="0" smtClean="0"/>
              <a:t>분석을 실시하여 </a:t>
            </a:r>
            <a:r>
              <a:rPr lang="en-US" altLang="ko-KR" baseline="0" dirty="0" smtClean="0"/>
              <a:t>210</a:t>
            </a:r>
            <a:r>
              <a:rPr lang="ko-KR" altLang="en-US" baseline="0" dirty="0" smtClean="0"/>
              <a:t>여종의 제품들 중 주요 제품은 최대 </a:t>
            </a:r>
            <a:r>
              <a:rPr lang="en-US" altLang="ko-KR" baseline="0" dirty="0" smtClean="0"/>
              <a:t>15%</a:t>
            </a:r>
            <a:r>
              <a:rPr lang="ko-KR" altLang="en-US" baseline="0" dirty="0" smtClean="0"/>
              <a:t>인 것을 확인하였고 동시에 </a:t>
            </a:r>
            <a:r>
              <a:rPr lang="en-US" altLang="ko-KR" baseline="0" dirty="0" smtClean="0"/>
              <a:t>A Group</a:t>
            </a:r>
            <a:r>
              <a:rPr lang="ko-KR" altLang="en-US" baseline="0" dirty="0" smtClean="0"/>
              <a:t>에 포함된 중요 제품인 약</a:t>
            </a:r>
            <a:r>
              <a:rPr lang="en-US" altLang="ko-KR" baseline="0" dirty="0" smtClean="0"/>
              <a:t>6%</a:t>
            </a:r>
            <a:r>
              <a:rPr lang="ko-KR" altLang="en-US" baseline="0" dirty="0" smtClean="0"/>
              <a:t>에 해당하는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개를 </a:t>
            </a:r>
            <a:r>
              <a:rPr lang="en-US" altLang="ko-KR" baseline="0" dirty="0" smtClean="0"/>
              <a:t>A </a:t>
            </a:r>
            <a:r>
              <a:rPr lang="ko-KR" altLang="en-US" baseline="0" dirty="0" smtClean="0"/>
              <a:t>그룹</a:t>
            </a:r>
            <a:r>
              <a:rPr lang="en-US" altLang="ko-KR" baseline="0" dirty="0" smtClean="0"/>
              <a:t>, 40</a:t>
            </a:r>
            <a:r>
              <a:rPr lang="ko-KR" altLang="en-US" baseline="0" dirty="0" smtClean="0"/>
              <a:t>개를 </a:t>
            </a:r>
            <a:r>
              <a:rPr lang="en-US" altLang="ko-KR" baseline="0" dirty="0" smtClean="0"/>
              <a:t>B</a:t>
            </a:r>
            <a:r>
              <a:rPr lang="ko-KR" altLang="en-US" baseline="0" dirty="0" smtClean="0"/>
              <a:t>그룹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나머지를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그룹으로 선정하였습니다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58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평균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창고 내 재고량이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달하므로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 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불가능하므로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Zone 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법을 채택하였습니다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창고 내 최대 적재 높이는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실측한 창고 넓이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바탕으로 전체 넓이를 계산하였습니다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섹션을 팔레트 가로 기준으로 부여하는 첫번째 방식과 세로 기준으로 부여하는 두번째 방식 중 총 팔레트 수가 더 많이 적재될 수 있는 두번째 방법으로 부여하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Zone 56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섹션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B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섹션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초기 섹션을 부여하여 총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섹션으로 전체를 할당하였습니다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입출고 규칙입니다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큰 창고</a:t>
            </a:r>
            <a:r>
              <a:rPr lang="ko-KR" altLang="en-US" baseline="0" dirty="0" smtClean="0"/>
              <a:t> 구역 관리 단위인 존 안에서 같은 제품이 그룹을 이루도록 규칙을 설정하였습니다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설정된 규칙에 따라 작업자가 입고 또는 출고 시 사용하는 어플리케이션 내에서 조회가 가능하도록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64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시스템 유지 보수에 관련한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섹션 재할당에 관한 분석입니다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매년 유행하는 원단이 바뀜에 따라 품목의 변동이 컸고 화학섬유 수요의 변동성을 고려하여 최적의 기간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동안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재분석 및 섹션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재할당을 하고자 이동평균법을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0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이동평균법에서 주기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설정하기 앞서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예측치를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 두어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데이터로 검증해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분석결과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변화를 커버하기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일일때는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섹션을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섹션을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추가할당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해야하므로 차이가 적되 우연 요인을 상쇄시킬 수 있도록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두는 것이 최적이라고 판단하였습니다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관리자에게 사용자교육을 통하여 전달하기로 했다는 내용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들면 관리자 구체적인 누구누구에게 하기로 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59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시스템 시연입니다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77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기업에서 원하는 부분들을 우리가 얼마나 맞추었고 왜 필요한지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설명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앱사용자인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창고반</a:t>
            </a:r>
            <a:r>
              <a:rPr lang="ko-KR" altLang="en-US" dirty="0" smtClean="0"/>
              <a:t> 담당자와의 회의 또는 인터뷰 등등</a:t>
            </a:r>
            <a:r>
              <a:rPr lang="en-US" altLang="ko-KR" dirty="0" smtClean="0"/>
              <a:t>….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 테스트 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99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기업소개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시연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9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프로젝트 결과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68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입출고 시간이 얼마나 단축되는지 검증해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 작업을 정의한 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일까지의 데이터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출고 까지 총 소요시간을 계산하였습니다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검증결과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입고시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소요거리가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33.3%,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27.6%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츌고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소요거리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33.3%,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37.7%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개선되었음을 확인하였습니다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7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입출고 시간이 얼마나 단축되는지 검증해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 작업을 정의한 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일까지의 데이터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출고 까지 총 소요시간을 계산하였습니다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검증결과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입고시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소요거리가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33.3%,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27.6%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츌고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소요거리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33.3%,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37.7%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개선되었음을 확인하였습니다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4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제품별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밀집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율을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검증하였습니다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밀집율에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계산식은 전체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제품분에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존에 적재된 제품으로 정의하여 창고내 얼마나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그룹을 이루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있는지를 알아보았습니다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5/6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 방문 당시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작성해 온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재고 실사 결과를 바탕으로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도입 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%, %, 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시뮬레이션 결과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,%, %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증가하였음을 확인하였습니다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3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58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최종발표를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9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기업소개입니다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7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대상 기업은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원사를 생산하는 제조업체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벤더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4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SWOT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결과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창고관리를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적시에 주문에 대응하여 주문 이탈을 방지해야 한다는 결론을 도출하였습니다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특징으로 첫번째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기계당 제품별 생산 시간에 따라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0.5t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여종의 제품을 생산하지만 품질검사 단계에서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등급으로 나누어지므로 실제 관리 제품 개수는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여종이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배송 차량은 아웃소싱을 하는 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평균 창고 내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재고량은 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99%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었던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6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내용입니다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 보이는 사진은 </a:t>
            </a:r>
            <a:r>
              <a:rPr lang="ko-KR" altLang="en-US" dirty="0" err="1" smtClean="0"/>
              <a:t>생산단계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완제품 창고 입고부터 출고 까지의 프로세스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현재 문제상황으로는 첫번째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생산단계에서 생산된 원사가 포장되기까지 수기로 인한 데이터의 </a:t>
            </a:r>
            <a:r>
              <a:rPr lang="ko-KR" altLang="en-US" dirty="0" err="1" smtClean="0"/>
              <a:t>부정확성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생산량을 하루에 한번 재고 업데이트 하는 문제점이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제품 입고 단계에서 입고 대기 제품이 주변에서 대기하여 혼잡하며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위치 탐색에 시간을 소요하며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적재한 위치를 기록하지 않는 문제점이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세번째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제품 출고 단계에서 </a:t>
            </a:r>
            <a:r>
              <a:rPr lang="ko-KR" altLang="en-US" baseline="0" dirty="0" err="1" smtClean="0"/>
              <a:t>출고중인</a:t>
            </a:r>
            <a:r>
              <a:rPr lang="ko-KR" altLang="en-US" baseline="0" dirty="0" smtClean="0"/>
              <a:t> 제품을 수기로 기록하여 전달하는 방식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출하 제품 탐색에 시간을 소요하며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출고 제품을 수기로 기록하며 총량을 계산하는 문제점이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2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저희는 로케이션 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재고관리가 되는 창고관리시스템을 구축하였습니다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구현 방법으로는 바코드 시스템을 도입하여 입출고 프로세스를 개선하고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WIFI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real-time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재고 정보를 제공하는 어플리케이션과 웹을 구축하여 아래와 같은 기대효과로 창고 이용 효율을 증대시키고자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8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요약 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프로젝트는 시스템 단계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창고내 입고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출고 단계와 유지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보수 단계 총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 걸쳐 용어 정의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제품군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 할당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입고 규칙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출고 규칙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 및 섹션 재할당 순으로 진행하였습니다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32FB-9B63-455E-A9F5-B0B1C994E7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6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03DB-ABC9-4CCB-8370-023C8916C571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9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886A-5705-400D-910C-743ACCF934D9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2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B9C1C-1A61-4987-98C3-7D84117515C4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2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278-026F-44E4-B655-FB0787CCF05D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8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0071A-47C3-4827-89CF-6774414940B8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96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CFA3-B1B1-4641-A604-31C120814024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A3527-873D-478F-ADA7-255C01FFAE2F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5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05C0-D9DE-4483-996B-DAB153F5F3B4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6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AB77-1714-4CE4-8B88-FF30D78B0F3C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8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B16B-370C-41D8-96F1-858B47A002A6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7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5B2D-2F67-4351-983D-F66283680400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60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9678-9EA9-4F5E-826F-31120D6402F4}" type="datetime1">
              <a:rPr lang="ko-KR" altLang="en-US" smtClean="0"/>
              <a:t>2016-06-04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6C96-437A-4C18-98A9-8A225886D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5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300.png"/><Relationship Id="rId5" Type="http://schemas.openxmlformats.org/officeDocument/2006/relationships/image" Target="../media/image30.png"/><Relationship Id="rId10" Type="http://schemas.openxmlformats.org/officeDocument/2006/relationships/image" Target="../media/image290.png"/><Relationship Id="rId4" Type="http://schemas.openxmlformats.org/officeDocument/2006/relationships/image" Target="../media/image29.png"/><Relationship Id="rId9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11" Type="http://schemas.openxmlformats.org/officeDocument/2006/relationships/image" Target="NULL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66775"/>
            <a:ext cx="12192000" cy="26003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642" y="1022763"/>
            <a:ext cx="11798709" cy="1884593"/>
          </a:xfrm>
        </p:spPr>
        <p:txBody>
          <a:bodyPr>
            <a:normAutofit/>
          </a:bodyPr>
          <a:lstStyle/>
          <a:p>
            <a:r>
              <a:rPr kumimoji="1" lang="en-US" altLang="ko-KR" sz="4400" dirty="0" smtClean="0">
                <a:solidFill>
                  <a:schemeClr val="bg1"/>
                </a:solidFill>
                <a:latin typeface="조선일보명조"/>
              </a:rPr>
              <a:t>(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조선일보명조"/>
              </a:rPr>
              <a:t>주</a:t>
            </a:r>
            <a:r>
              <a:rPr kumimoji="1" lang="en-US" altLang="ko-KR" sz="4400" dirty="0" smtClean="0">
                <a:solidFill>
                  <a:schemeClr val="bg1"/>
                </a:solidFill>
                <a:latin typeface="조선일보명조"/>
              </a:rPr>
              <a:t>)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조선일보명조"/>
              </a:rPr>
              <a:t>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조선일보명조"/>
              </a:rPr>
              <a:t>대도화섬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조선일보명조"/>
              </a:rPr>
              <a:t> 창고관리 개선을 위한 </a:t>
            </a:r>
            <a:r>
              <a:rPr kumimoji="1" lang="en-US" altLang="ko-KR" sz="4400" dirty="0" smtClean="0">
                <a:solidFill>
                  <a:schemeClr val="bg1"/>
                </a:solidFill>
                <a:latin typeface="조선일보명조"/>
              </a:rPr>
              <a:t/>
            </a:r>
            <a:br>
              <a:rPr kumimoji="1" lang="en-US" altLang="ko-KR" sz="4400" dirty="0" smtClean="0">
                <a:solidFill>
                  <a:schemeClr val="bg1"/>
                </a:solidFill>
                <a:latin typeface="조선일보명조"/>
              </a:rPr>
            </a:br>
            <a:r>
              <a:rPr kumimoji="1" lang="en-GB" altLang="ko-KR" sz="4400" dirty="0" smtClean="0">
                <a:solidFill>
                  <a:schemeClr val="bg1"/>
                </a:solidFill>
                <a:latin typeface="조선일보명조"/>
              </a:rPr>
              <a:t>WEB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조선일보명조"/>
              </a:rPr>
              <a:t>기반 </a:t>
            </a:r>
            <a:r>
              <a:rPr kumimoji="1" lang="en-GB" altLang="ko-KR" sz="4400" dirty="0" smtClean="0">
                <a:solidFill>
                  <a:schemeClr val="bg1"/>
                </a:solidFill>
                <a:latin typeface="조선일보명조"/>
              </a:rPr>
              <a:t>WMS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조선일보명조"/>
              </a:rPr>
              <a:t>구축</a:t>
            </a:r>
            <a:endParaRPr lang="ko-KR" altLang="en-US" sz="4400" dirty="0">
              <a:solidFill>
                <a:schemeClr val="bg1"/>
              </a:solidFill>
              <a:latin typeface="조선일보명조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69254" y="3623089"/>
            <a:ext cx="3253483" cy="513709"/>
          </a:xfrm>
        </p:spPr>
        <p:txBody>
          <a:bodyPr/>
          <a:lstStyle/>
          <a:p>
            <a:r>
              <a:rPr lang="ko-KR" altLang="en-US" dirty="0" smtClean="0">
                <a:latin typeface="조선일보명조"/>
              </a:rPr>
              <a:t>최종 발표</a:t>
            </a:r>
            <a:endParaRPr lang="ko-KR" altLang="en-US" dirty="0">
              <a:latin typeface="조선일보명조"/>
            </a:endParaRPr>
          </a:p>
        </p:txBody>
      </p:sp>
      <p:sp>
        <p:nvSpPr>
          <p:cNvPr id="5" name="부제 2"/>
          <p:cNvSpPr txBox="1">
            <a:spLocks/>
          </p:cNvSpPr>
          <p:nvPr/>
        </p:nvSpPr>
        <p:spPr>
          <a:xfrm>
            <a:off x="9173966" y="4687516"/>
            <a:ext cx="2359478" cy="178649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altLang="ko-KR" sz="1400" dirty="0" smtClean="0">
                <a:latin typeface="나눔바른고딕"/>
              </a:rPr>
              <a:t>201202917 </a:t>
            </a:r>
            <a:r>
              <a:rPr lang="ko-KR" altLang="en-US" sz="1400" dirty="0" err="1" smtClean="0">
                <a:latin typeface="나눔바른고딕"/>
              </a:rPr>
              <a:t>이희연</a:t>
            </a:r>
            <a:r>
              <a:rPr lang="is-IS" altLang="ko-KR" sz="1400" dirty="0" smtClean="0">
                <a:latin typeface="나눔바른고딕"/>
              </a:rPr>
              <a:t>         </a:t>
            </a:r>
          </a:p>
          <a:p>
            <a:r>
              <a:rPr lang="is-IS" altLang="ko-KR" sz="1400" dirty="0" smtClean="0">
                <a:latin typeface="나눔바른고딕"/>
              </a:rPr>
              <a:t>200902456 </a:t>
            </a:r>
            <a:r>
              <a:rPr lang="ko-KR" altLang="is-IS" sz="1400" dirty="0" smtClean="0">
                <a:latin typeface="나눔바른고딕"/>
              </a:rPr>
              <a:t>이송우</a:t>
            </a:r>
            <a:r>
              <a:rPr lang="ko-KR" altLang="en-US" sz="1400" dirty="0" smtClean="0">
                <a:latin typeface="나눔바른고딕"/>
              </a:rPr>
              <a:t> </a:t>
            </a:r>
            <a:r>
              <a:rPr lang="en-US" altLang="ko-KR" sz="1400" dirty="0" smtClean="0">
                <a:latin typeface="나눔바른고딕"/>
              </a:rPr>
              <a:t>(PM)</a:t>
            </a:r>
            <a:endParaRPr lang="is-IS" altLang="ko-KR" sz="1400" dirty="0" smtClean="0">
              <a:latin typeface="나눔바른고딕"/>
            </a:endParaRPr>
          </a:p>
          <a:p>
            <a:r>
              <a:rPr lang="is-IS" altLang="ko-KR" sz="1400" dirty="0" smtClean="0">
                <a:latin typeface="나눔바른고딕"/>
              </a:rPr>
              <a:t>2011</a:t>
            </a:r>
            <a:r>
              <a:rPr lang="en-US" altLang="ko-KR" sz="1400" dirty="0" smtClean="0">
                <a:latin typeface="나눔바른고딕"/>
              </a:rPr>
              <a:t>01579</a:t>
            </a:r>
            <a:r>
              <a:rPr lang="is-IS" altLang="ko-KR" sz="1400" dirty="0" smtClean="0">
                <a:latin typeface="나눔바른고딕"/>
              </a:rPr>
              <a:t> </a:t>
            </a:r>
            <a:r>
              <a:rPr lang="ko-KR" altLang="en-US" sz="1400" dirty="0" err="1" smtClean="0">
                <a:latin typeface="나눔바른고딕"/>
              </a:rPr>
              <a:t>배이환</a:t>
            </a:r>
            <a:endParaRPr lang="en-US" altLang="ko-KR" sz="1400" dirty="0" smtClean="0">
              <a:latin typeface="나눔바른고딕"/>
            </a:endParaRPr>
          </a:p>
          <a:p>
            <a:r>
              <a:rPr lang="fi-FI" altLang="ko-KR" sz="1400" dirty="0">
                <a:latin typeface="나눔바른고딕"/>
              </a:rPr>
              <a:t>201101585 </a:t>
            </a:r>
            <a:r>
              <a:rPr lang="ko-KR" altLang="fi-FI" sz="1400" dirty="0" err="1">
                <a:latin typeface="나눔바른고딕"/>
              </a:rPr>
              <a:t>배효영</a:t>
            </a:r>
            <a:r>
              <a:rPr lang="fi-FI" altLang="ko-KR" sz="1400" dirty="0">
                <a:latin typeface="나눔바른고딕"/>
              </a:rPr>
              <a:t> </a:t>
            </a:r>
            <a:endParaRPr lang="en-US" altLang="ko-KR" sz="1400" dirty="0" smtClean="0">
              <a:latin typeface="나눔바른고딕"/>
            </a:endParaRPr>
          </a:p>
          <a:p>
            <a:r>
              <a:rPr lang="fi-FI" altLang="ko-KR" sz="1400" dirty="0">
                <a:latin typeface="나눔바른고딕"/>
              </a:rPr>
              <a:t>20110</a:t>
            </a:r>
            <a:r>
              <a:rPr lang="en-US" altLang="ko-KR" sz="1400" dirty="0">
                <a:latin typeface="나눔바른고딕"/>
              </a:rPr>
              <a:t>3767</a:t>
            </a:r>
            <a:r>
              <a:rPr lang="fi-FI" altLang="ko-KR" sz="1400" dirty="0">
                <a:latin typeface="나눔바른고딕"/>
              </a:rPr>
              <a:t> </a:t>
            </a:r>
            <a:r>
              <a:rPr lang="ko-KR" altLang="en-US" sz="1400" dirty="0">
                <a:latin typeface="나눔바른고딕"/>
              </a:rPr>
              <a:t>허성호</a:t>
            </a:r>
            <a:endParaRPr lang="fi-FI" altLang="ko-KR" sz="1400" dirty="0">
              <a:latin typeface="나눔바른고딕"/>
            </a:endParaRPr>
          </a:p>
          <a:p>
            <a:endParaRPr kumimoji="1"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828" y="4028769"/>
            <a:ext cx="547127" cy="54712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7" name="부제 2"/>
          <p:cNvSpPr txBox="1">
            <a:spLocks/>
          </p:cNvSpPr>
          <p:nvPr/>
        </p:nvSpPr>
        <p:spPr>
          <a:xfrm>
            <a:off x="10044392" y="3995382"/>
            <a:ext cx="1247215" cy="5805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5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3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11</a:t>
            </a:r>
            <a:r>
              <a:rPr kumimoji="1"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조</a:t>
            </a:r>
            <a:endParaRPr kumimoji="1" lang="en-US" altLang="ko-KR" sz="1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kumimoji="1"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CUBE</a:t>
            </a:r>
            <a:endParaRPr kumimoji="1"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>
          <a:xfrm>
            <a:off x="5572125" y="6291446"/>
            <a:ext cx="1047750" cy="365125"/>
          </a:xfrm>
        </p:spPr>
        <p:txBody>
          <a:bodyPr/>
          <a:lstStyle/>
          <a:p>
            <a:fld id="{679EA898-4A05-40B1-AE7B-C8716C679E33}" type="datetime1">
              <a:rPr lang="ko-KR" altLang="en-US" smtClean="0"/>
              <a:t>2016-06-04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7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12700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0 </a:t>
            </a:r>
            <a:r>
              <a:rPr kumimoji="1" lang="en-US" altLang="ko-KR" sz="1800" b="1" smtClean="0"/>
              <a:t>- </a:t>
            </a:r>
            <a:r>
              <a:rPr kumimoji="1" lang="ko-KR" altLang="en-US" sz="1800" b="1" dirty="0" smtClean="0"/>
              <a:t>용어정의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2.4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0273759" y="971800"/>
            <a:ext cx="1687909" cy="1340196"/>
            <a:chOff x="151329" y="4020180"/>
            <a:chExt cx="3252226" cy="2582261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29" y="4020180"/>
              <a:ext cx="3252226" cy="2108404"/>
            </a:xfrm>
            <a:prstGeom prst="rect">
              <a:avLst/>
            </a:prstGeom>
          </p:spPr>
        </p:pic>
        <p:sp>
          <p:nvSpPr>
            <p:cNvPr id="937" name="TextBox 936"/>
            <p:cNvSpPr txBox="1"/>
            <p:nvPr/>
          </p:nvSpPr>
          <p:spPr>
            <a:xfrm>
              <a:off x="590690" y="6068725"/>
              <a:ext cx="2368374" cy="53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창고 도면 실측</a:t>
              </a:r>
              <a:endParaRPr lang="ko-KR" altLang="en-US" sz="12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90" y="1233308"/>
            <a:ext cx="3828620" cy="484674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670202" y="3622011"/>
            <a:ext cx="3339371" cy="312390"/>
            <a:chOff x="2084652" y="4837525"/>
            <a:chExt cx="3339371" cy="312390"/>
          </a:xfrm>
        </p:grpSpPr>
        <p:sp>
          <p:nvSpPr>
            <p:cNvPr id="938" name="TextBox 937"/>
            <p:cNvSpPr txBox="1"/>
            <p:nvPr/>
          </p:nvSpPr>
          <p:spPr>
            <a:xfrm>
              <a:off x="2543372" y="4842138"/>
              <a:ext cx="2880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팔레트 단위</a:t>
              </a:r>
              <a:endParaRPr lang="en-US" altLang="ko-KR" sz="1400" b="1" dirty="0" smtClean="0"/>
            </a:p>
          </p:txBody>
        </p:sp>
        <p:sp>
          <p:nvSpPr>
            <p:cNvPr id="939" name="직사각형 938"/>
            <p:cNvSpPr/>
            <p:nvPr/>
          </p:nvSpPr>
          <p:spPr>
            <a:xfrm>
              <a:off x="2084652" y="4837525"/>
              <a:ext cx="391865" cy="31239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683294" y="4251075"/>
            <a:ext cx="3153299" cy="1131028"/>
            <a:chOff x="8645248" y="3334266"/>
            <a:chExt cx="3153299" cy="1131028"/>
          </a:xfrm>
        </p:grpSpPr>
        <p:grpSp>
          <p:nvGrpSpPr>
            <p:cNvPr id="940" name="그룹 939"/>
            <p:cNvGrpSpPr/>
            <p:nvPr/>
          </p:nvGrpSpPr>
          <p:grpSpPr>
            <a:xfrm>
              <a:off x="8645248" y="3334266"/>
              <a:ext cx="2785842" cy="316573"/>
              <a:chOff x="7725219" y="3859071"/>
              <a:chExt cx="792000" cy="90000"/>
            </a:xfrm>
          </p:grpSpPr>
          <p:sp>
            <p:nvSpPr>
              <p:cNvPr id="941" name="직사각형 940"/>
              <p:cNvSpPr/>
              <p:nvPr/>
            </p:nvSpPr>
            <p:spPr>
              <a:xfrm>
                <a:off x="7951587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2" name="직사각형 941"/>
              <p:cNvSpPr/>
              <p:nvPr/>
            </p:nvSpPr>
            <p:spPr>
              <a:xfrm>
                <a:off x="8065058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3" name="직사각형 942"/>
              <p:cNvSpPr/>
              <p:nvPr/>
            </p:nvSpPr>
            <p:spPr>
              <a:xfrm>
                <a:off x="7838116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4" name="직사각형 943"/>
              <p:cNvSpPr/>
              <p:nvPr/>
            </p:nvSpPr>
            <p:spPr>
              <a:xfrm>
                <a:off x="8290851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5" name="직사각형 944"/>
              <p:cNvSpPr/>
              <p:nvPr/>
            </p:nvSpPr>
            <p:spPr>
              <a:xfrm>
                <a:off x="8404322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6" name="직사각형 945"/>
              <p:cNvSpPr/>
              <p:nvPr/>
            </p:nvSpPr>
            <p:spPr>
              <a:xfrm>
                <a:off x="8177380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7" name="직사각형 946"/>
              <p:cNvSpPr/>
              <p:nvPr/>
            </p:nvSpPr>
            <p:spPr>
              <a:xfrm>
                <a:off x="7725219" y="3859071"/>
                <a:ext cx="112897" cy="90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8" name="TextBox 947"/>
            <p:cNvSpPr txBox="1"/>
            <p:nvPr/>
          </p:nvSpPr>
          <p:spPr>
            <a:xfrm>
              <a:off x="8645248" y="3665075"/>
              <a:ext cx="31532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b="1" dirty="0" smtClean="0"/>
                <a:t>Section</a:t>
              </a:r>
              <a:r>
                <a:rPr lang="en-US" altLang="ko-KR" sz="1400" b="1" dirty="0" smtClean="0"/>
                <a:t> </a:t>
              </a:r>
            </a:p>
            <a:p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팔레트 가로 </a:t>
              </a:r>
              <a:r>
                <a:rPr lang="en-US" altLang="ko-KR" sz="1400" b="1" dirty="0" smtClean="0"/>
                <a:t>7</a:t>
              </a:r>
              <a:r>
                <a:rPr lang="ko-KR" altLang="en-US" sz="1400" b="1" dirty="0" smtClean="0"/>
                <a:t>개</a:t>
              </a:r>
              <a:r>
                <a:rPr lang="en-US" altLang="ko-KR" sz="1400" b="1" dirty="0" smtClean="0"/>
                <a:t>, </a:t>
              </a:r>
              <a:r>
                <a:rPr lang="ko-KR" altLang="en-US" sz="1400" b="1" dirty="0" smtClean="0"/>
                <a:t>높이</a:t>
              </a:r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단</a:t>
              </a:r>
              <a:endParaRPr lang="en-US" altLang="ko-KR" sz="1400" b="1" dirty="0" smtClean="0"/>
            </a:p>
            <a:p>
              <a:r>
                <a:rPr lang="ko-KR" altLang="en-US" sz="1400" b="1" dirty="0" smtClean="0"/>
                <a:t>→ 총 </a:t>
              </a:r>
              <a:r>
                <a:rPr lang="en-US" altLang="ko-KR" sz="1400" b="1" dirty="0" smtClean="0"/>
                <a:t>21</a:t>
              </a:r>
              <a:r>
                <a:rPr lang="ko-KR" altLang="en-US" sz="1400" b="1" dirty="0" smtClean="0"/>
                <a:t>개 팔레트 적재 가능</a:t>
              </a:r>
              <a:endParaRPr lang="en-US" altLang="ko-KR" sz="1400" b="1" dirty="0" smtClean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2521" y="1307785"/>
            <a:ext cx="2662897" cy="2626616"/>
            <a:chOff x="147911" y="1292493"/>
            <a:chExt cx="2662897" cy="26266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593" y="1655272"/>
              <a:ext cx="1976639" cy="1482479"/>
            </a:xfrm>
            <a:prstGeom prst="rect">
              <a:avLst/>
            </a:prstGeom>
          </p:spPr>
        </p:pic>
        <p:sp>
          <p:nvSpPr>
            <p:cNvPr id="949" name="TextBox 948"/>
            <p:cNvSpPr txBox="1"/>
            <p:nvPr/>
          </p:nvSpPr>
          <p:spPr>
            <a:xfrm>
              <a:off x="147911" y="3230943"/>
              <a:ext cx="2486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/>
                <a:t>30KG, 42KG, 50KG </a:t>
              </a:r>
              <a:br>
                <a:rPr lang="en-US" altLang="ko-KR" sz="1400" b="1" dirty="0" smtClean="0"/>
              </a:br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종류의 중량 박스 존재</a:t>
              </a:r>
              <a:endParaRPr lang="en-US" altLang="ko-KR" sz="1400" b="1" dirty="0" smtClean="0"/>
            </a:p>
          </p:txBody>
        </p:sp>
        <p:sp>
          <p:nvSpPr>
            <p:cNvPr id="951" name="직사각형 950"/>
            <p:cNvSpPr/>
            <p:nvPr/>
          </p:nvSpPr>
          <p:spPr>
            <a:xfrm>
              <a:off x="147912" y="1558422"/>
              <a:ext cx="2652444" cy="23606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직사각형 951"/>
            <p:cNvSpPr/>
            <p:nvPr/>
          </p:nvSpPr>
          <p:spPr>
            <a:xfrm>
              <a:off x="147912" y="1292493"/>
              <a:ext cx="2662896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dirty="0" smtClean="0"/>
                <a:t>박스</a:t>
              </a:r>
              <a:endParaRPr kumimoji="1" lang="ko-KR" altLang="en-US" sz="1350" dirty="0"/>
            </a:p>
          </p:txBody>
        </p:sp>
      </p:grpSp>
      <p:sp>
        <p:nvSpPr>
          <p:cNvPr id="957" name="직사각형 956"/>
          <p:cNvSpPr/>
          <p:nvPr/>
        </p:nvSpPr>
        <p:spPr>
          <a:xfrm>
            <a:off x="5961936" y="920664"/>
            <a:ext cx="6060730" cy="5435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8" name="직사각형 957"/>
          <p:cNvSpPr/>
          <p:nvPr/>
        </p:nvSpPr>
        <p:spPr>
          <a:xfrm>
            <a:off x="5961934" y="657192"/>
            <a:ext cx="6060731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Section </a:t>
            </a:r>
            <a:r>
              <a:rPr kumimoji="1" lang="ko-KR" altLang="en-US" sz="1350" dirty="0" smtClean="0"/>
              <a:t>및 </a:t>
            </a:r>
            <a:r>
              <a:rPr kumimoji="1" lang="en-US" altLang="ko-KR" sz="1350" dirty="0" smtClean="0"/>
              <a:t>Zone</a:t>
            </a:r>
            <a:endParaRPr kumimoji="1" lang="ko-KR" altLang="en-US" sz="135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032773" y="2754057"/>
            <a:ext cx="2662896" cy="3151419"/>
            <a:chOff x="2953562" y="1292493"/>
            <a:chExt cx="2662896" cy="3151419"/>
          </a:xfrm>
        </p:grpSpPr>
        <p:pic>
          <p:nvPicPr>
            <p:cNvPr id="1026" name="Picture 2" descr="플라스틱 팔레트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144" y="3051583"/>
              <a:ext cx="1225553" cy="86752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044723" y="1728721"/>
              <a:ext cx="2444500" cy="888017"/>
              <a:chOff x="6519195" y="3186623"/>
              <a:chExt cx="2444500" cy="888017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2601" y="3186623"/>
                <a:ext cx="1419726" cy="779686"/>
              </a:xfrm>
              <a:prstGeom prst="rect">
                <a:avLst/>
              </a:prstGeom>
            </p:spPr>
          </p:pic>
          <p:cxnSp>
            <p:nvCxnSpPr>
              <p:cNvPr id="77" name="직선 화살표 연결선 76"/>
              <p:cNvCxnSpPr/>
              <p:nvPr/>
            </p:nvCxnSpPr>
            <p:spPr>
              <a:xfrm>
                <a:off x="7022380" y="3676604"/>
                <a:ext cx="628650" cy="342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/>
              <p:nvPr/>
            </p:nvCxnSpPr>
            <p:spPr>
              <a:xfrm flipH="1">
                <a:off x="7759482" y="3634550"/>
                <a:ext cx="861762" cy="384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8065692" y="3802629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/>
                  <a:t>세로 </a:t>
                </a:r>
                <a:r>
                  <a:rPr lang="en-US" altLang="ko-KR" sz="1050" dirty="0" smtClean="0"/>
                  <a:t>: 1.35m</a:t>
                </a:r>
                <a:endParaRPr lang="ko-KR" altLang="en-US" sz="105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519195" y="3820724"/>
                <a:ext cx="89800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/>
                  <a:t>가로 </a:t>
                </a:r>
                <a:r>
                  <a:rPr lang="en-US" altLang="ko-KR" sz="1050" dirty="0" smtClean="0"/>
                  <a:t>: 1.08m</a:t>
                </a:r>
                <a:endParaRPr lang="ko-KR" altLang="en-US" sz="1050" dirty="0"/>
              </a:p>
            </p:txBody>
          </p:sp>
        </p:grpSp>
        <p:sp>
          <p:nvSpPr>
            <p:cNvPr id="950" name="TextBox 949"/>
            <p:cNvSpPr txBox="1"/>
            <p:nvPr/>
          </p:nvSpPr>
          <p:spPr>
            <a:xfrm>
              <a:off x="3708061" y="2722760"/>
              <a:ext cx="1143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나무 팔레트</a:t>
              </a:r>
              <a:endParaRPr lang="en-US" altLang="ko-KR" sz="1400" b="1" dirty="0" smtClean="0"/>
            </a:p>
          </p:txBody>
        </p:sp>
        <p:sp>
          <p:nvSpPr>
            <p:cNvPr id="953" name="직사각형 952"/>
            <p:cNvSpPr/>
            <p:nvPr/>
          </p:nvSpPr>
          <p:spPr>
            <a:xfrm>
              <a:off x="2953562" y="1558422"/>
              <a:ext cx="2652444" cy="28854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직사각형 953"/>
            <p:cNvSpPr/>
            <p:nvPr/>
          </p:nvSpPr>
          <p:spPr>
            <a:xfrm>
              <a:off x="2953562" y="1292493"/>
              <a:ext cx="2662896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dirty="0" smtClean="0"/>
                <a:t>팔레트</a:t>
              </a:r>
              <a:endParaRPr kumimoji="1" lang="ko-KR" altLang="en-US" sz="1350" dirty="0"/>
            </a:p>
          </p:txBody>
        </p:sp>
        <p:sp>
          <p:nvSpPr>
            <p:cNvPr id="959" name="TextBox 958"/>
            <p:cNvSpPr txBox="1"/>
            <p:nvPr/>
          </p:nvSpPr>
          <p:spPr>
            <a:xfrm>
              <a:off x="3579013" y="4136135"/>
              <a:ext cx="1537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플라스틱 팔레트</a:t>
              </a:r>
              <a:endParaRPr lang="en-US" altLang="ko-KR" sz="1400" b="1" dirty="0" smtClean="0"/>
            </a:p>
          </p:txBody>
        </p:sp>
        <p:sp>
          <p:nvSpPr>
            <p:cNvPr id="960" name="TextBox 959"/>
            <p:cNvSpPr txBox="1"/>
            <p:nvPr/>
          </p:nvSpPr>
          <p:spPr>
            <a:xfrm>
              <a:off x="3107727" y="3775050"/>
              <a:ext cx="8739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가로 </a:t>
              </a:r>
              <a:r>
                <a:rPr lang="en-US" altLang="ko-KR" sz="1050" dirty="0" smtClean="0"/>
                <a:t>: 1.2m</a:t>
              </a:r>
              <a:endParaRPr lang="ko-KR" altLang="en-US" sz="1050" dirty="0"/>
            </a:p>
          </p:txBody>
        </p:sp>
        <p:cxnSp>
          <p:nvCxnSpPr>
            <p:cNvPr id="961" name="직선 화살표 연결선 960"/>
            <p:cNvCxnSpPr>
              <a:endCxn id="1026" idx="2"/>
            </p:cNvCxnSpPr>
            <p:nvPr/>
          </p:nvCxnSpPr>
          <p:spPr>
            <a:xfrm>
              <a:off x="3636175" y="3635715"/>
              <a:ext cx="642746" cy="28339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직선 화살표 연결선 961"/>
            <p:cNvCxnSpPr/>
            <p:nvPr/>
          </p:nvCxnSpPr>
          <p:spPr>
            <a:xfrm flipH="1">
              <a:off x="4495308" y="3572684"/>
              <a:ext cx="479964" cy="3172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3" name="TextBox 962"/>
            <p:cNvSpPr txBox="1"/>
            <p:nvPr/>
          </p:nvSpPr>
          <p:spPr>
            <a:xfrm>
              <a:off x="4641350" y="3750662"/>
              <a:ext cx="8739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세로 </a:t>
              </a:r>
              <a:r>
                <a:rPr lang="en-US" altLang="ko-KR" sz="1050" dirty="0" smtClean="0"/>
                <a:t>: 1.2m</a:t>
              </a:r>
              <a:endParaRPr lang="ko-KR" altLang="en-US" sz="1050" dirty="0"/>
            </a:p>
          </p:txBody>
        </p:sp>
      </p:grpSp>
      <p:sp>
        <p:nvSpPr>
          <p:cNvPr id="964" name="직사각형 963"/>
          <p:cNvSpPr/>
          <p:nvPr/>
        </p:nvSpPr>
        <p:spPr>
          <a:xfrm>
            <a:off x="6196225" y="3362727"/>
            <a:ext cx="2242327" cy="28105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5" name="TextBox 964"/>
          <p:cNvSpPr txBox="1"/>
          <p:nvPr/>
        </p:nvSpPr>
        <p:spPr>
          <a:xfrm>
            <a:off x="8763239" y="5489536"/>
            <a:ext cx="315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 dirty="0" smtClean="0"/>
              <a:t>Zone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: Section </a:t>
            </a:r>
            <a:r>
              <a:rPr lang="ko-KR" altLang="en-US" sz="1400" b="1" dirty="0" smtClean="0"/>
              <a:t>을 포함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검은색 </a:t>
            </a:r>
            <a:r>
              <a:rPr lang="ko-KR" altLang="en-US" sz="1400" b="1" dirty="0" smtClean="0"/>
              <a:t>네모</a:t>
            </a:r>
            <a:r>
              <a:rPr lang="en-US" altLang="ko-KR" sz="1400" b="1" dirty="0" smtClean="0"/>
              <a:t>)</a:t>
            </a:r>
          </a:p>
        </p:txBody>
      </p:sp>
      <p:grpSp>
        <p:nvGrpSpPr>
          <p:cNvPr id="970" name="그룹 969"/>
          <p:cNvGrpSpPr/>
          <p:nvPr/>
        </p:nvGrpSpPr>
        <p:grpSpPr>
          <a:xfrm>
            <a:off x="5509735" y="1585689"/>
            <a:ext cx="1141332" cy="871174"/>
            <a:chOff x="4844969" y="1359384"/>
            <a:chExt cx="1141332" cy="871174"/>
          </a:xfrm>
        </p:grpSpPr>
        <p:sp>
          <p:nvSpPr>
            <p:cNvPr id="966" name="아래로 구부러진 화살표 965"/>
            <p:cNvSpPr/>
            <p:nvPr/>
          </p:nvSpPr>
          <p:spPr>
            <a:xfrm>
              <a:off x="4844969" y="1727626"/>
              <a:ext cx="1141332" cy="502932"/>
            </a:xfrm>
            <a:prstGeom prst="curved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1" name="TextBox 970"/>
            <p:cNvSpPr txBox="1"/>
            <p:nvPr/>
          </p:nvSpPr>
          <p:spPr>
            <a:xfrm>
              <a:off x="5119432" y="1359384"/>
              <a:ext cx="60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적재</a:t>
              </a:r>
              <a:endParaRPr lang="en-US" altLang="ko-KR" sz="1400" b="1" dirty="0" smtClean="0"/>
            </a:p>
          </p:txBody>
        </p:sp>
      </p:grpSp>
      <p:sp>
        <p:nvSpPr>
          <p:cNvPr id="974" name="TextBox 973"/>
          <p:cNvSpPr txBox="1"/>
          <p:nvPr/>
        </p:nvSpPr>
        <p:spPr>
          <a:xfrm>
            <a:off x="369559" y="4309279"/>
            <a:ext cx="24294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나무 팔레트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r>
              <a:rPr lang="en-US" altLang="ko-KR" sz="1400" b="1" dirty="0" smtClean="0"/>
              <a:t>∙ 30KG </a:t>
            </a:r>
            <a:r>
              <a:rPr lang="ko-KR" altLang="en-US" sz="1400" b="1" dirty="0" smtClean="0"/>
              <a:t>최대 </a:t>
            </a:r>
            <a:r>
              <a:rPr lang="en-US" altLang="ko-KR" sz="1400" b="1" dirty="0" smtClean="0"/>
              <a:t>12</a:t>
            </a:r>
            <a:r>
              <a:rPr lang="ko-KR" altLang="en-US" sz="1400" b="1" dirty="0" smtClean="0"/>
              <a:t>박스 가능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ko-KR" altLang="en-US" sz="1400" b="1" dirty="0" smtClean="0"/>
              <a:t>플라스틱 팔레트 </a:t>
            </a:r>
            <a:endParaRPr lang="en-US" altLang="ko-KR" sz="1400" b="1" dirty="0" smtClean="0"/>
          </a:p>
          <a:p>
            <a:r>
              <a:rPr lang="en-US" altLang="ko-KR" sz="1400" b="1" dirty="0"/>
              <a:t>∙ 30</a:t>
            </a:r>
            <a:r>
              <a:rPr lang="en-US" altLang="ko-KR" sz="1400" b="1" dirty="0" smtClean="0"/>
              <a:t>KG </a:t>
            </a:r>
            <a:r>
              <a:rPr lang="ko-KR" altLang="en-US" sz="1400" b="1" dirty="0" smtClean="0"/>
              <a:t>최대 </a:t>
            </a:r>
            <a:r>
              <a:rPr lang="en-US" altLang="ko-KR" sz="1400" b="1" dirty="0" smtClean="0"/>
              <a:t>16</a:t>
            </a:r>
            <a:r>
              <a:rPr lang="ko-KR" altLang="en-US" sz="1400" b="1" dirty="0"/>
              <a:t>박</a:t>
            </a:r>
            <a:r>
              <a:rPr lang="ko-KR" altLang="en-US" sz="1400" b="1" dirty="0" smtClean="0"/>
              <a:t>스 가능</a:t>
            </a:r>
            <a:endParaRPr lang="en-US" altLang="ko-KR" sz="1400" b="1" dirty="0" smtClean="0"/>
          </a:p>
          <a:p>
            <a:r>
              <a:rPr lang="en-US" altLang="ko-KR" sz="1400" b="1" dirty="0"/>
              <a:t>∙ 42KG </a:t>
            </a:r>
            <a:r>
              <a:rPr lang="ko-KR" altLang="en-US" sz="1400" b="1" dirty="0" smtClean="0"/>
              <a:t>최대 </a:t>
            </a:r>
            <a:r>
              <a:rPr lang="en-US" altLang="ko-KR" sz="1400" b="1" dirty="0" smtClean="0"/>
              <a:t>10</a:t>
            </a:r>
            <a:r>
              <a:rPr lang="ko-KR" altLang="en-US" sz="1400" b="1" dirty="0" smtClean="0"/>
              <a:t>박스 가능</a:t>
            </a:r>
            <a:endParaRPr lang="en-US" altLang="ko-KR" sz="1400" b="1" dirty="0" smtClean="0"/>
          </a:p>
          <a:p>
            <a:r>
              <a:rPr lang="en-US" altLang="ko-KR" sz="1400" b="1" dirty="0"/>
              <a:t>∙ </a:t>
            </a:r>
            <a:r>
              <a:rPr lang="en-US" altLang="ko-KR" sz="1400" b="1" dirty="0" smtClean="0"/>
              <a:t>50KG </a:t>
            </a:r>
            <a:r>
              <a:rPr lang="ko-KR" altLang="en-US" sz="1400" b="1" dirty="0" smtClean="0"/>
              <a:t>최대 </a:t>
            </a:r>
            <a:r>
              <a:rPr lang="en-US" altLang="ko-KR" sz="1400" b="1" dirty="0" smtClean="0"/>
              <a:t>10</a:t>
            </a:r>
            <a:r>
              <a:rPr lang="ko-KR" altLang="en-US" sz="1400" b="1" dirty="0" smtClean="0"/>
              <a:t>박스 가능</a:t>
            </a:r>
            <a:endParaRPr lang="en-US" altLang="ko-KR" sz="1400" b="1" dirty="0" smtClean="0"/>
          </a:p>
        </p:txBody>
      </p:sp>
      <p:grpSp>
        <p:nvGrpSpPr>
          <p:cNvPr id="975" name="그룹 974"/>
          <p:cNvGrpSpPr/>
          <p:nvPr/>
        </p:nvGrpSpPr>
        <p:grpSpPr>
          <a:xfrm>
            <a:off x="2524542" y="1585689"/>
            <a:ext cx="1141332" cy="871174"/>
            <a:chOff x="4844969" y="1359384"/>
            <a:chExt cx="1141332" cy="871174"/>
          </a:xfrm>
        </p:grpSpPr>
        <p:sp>
          <p:nvSpPr>
            <p:cNvPr id="976" name="아래로 구부러진 화살표 975"/>
            <p:cNvSpPr/>
            <p:nvPr/>
          </p:nvSpPr>
          <p:spPr>
            <a:xfrm>
              <a:off x="4844969" y="1727626"/>
              <a:ext cx="1141332" cy="502932"/>
            </a:xfrm>
            <a:prstGeom prst="curved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7" name="TextBox 976"/>
            <p:cNvSpPr txBox="1"/>
            <p:nvPr/>
          </p:nvSpPr>
          <p:spPr>
            <a:xfrm>
              <a:off x="5119432" y="1359384"/>
              <a:ext cx="60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적재</a:t>
              </a:r>
              <a:endParaRPr lang="en-US" altLang="ko-KR" sz="1400" b="1" dirty="0" smtClean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292" y="2773939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30KG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30241" y="2548496"/>
            <a:ext cx="75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50KG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527066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</a:t>
            </a:r>
            <a:r>
              <a:rPr kumimoji="1" lang="en-US" altLang="ko-KR" sz="1800" b="1" smtClean="0"/>
              <a:t>1 – </a:t>
            </a:r>
            <a:r>
              <a:rPr kumimoji="1" lang="ko-KR" altLang="en-US" sz="1800" b="1" dirty="0" err="1" smtClean="0"/>
              <a:t>제품군</a:t>
            </a:r>
            <a:r>
              <a:rPr kumimoji="1" lang="ko-KR" altLang="en-US" sz="1800" b="1" dirty="0" smtClean="0"/>
              <a:t> 분류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2.4</a:t>
            </a:r>
            <a:endParaRPr kumimoji="1" lang="ko-KR" altLang="en-US" sz="1350" dirty="0"/>
          </a:p>
        </p:txBody>
      </p:sp>
      <p:sp>
        <p:nvSpPr>
          <p:cNvPr id="46" name="TextBox 45"/>
          <p:cNvSpPr txBox="1"/>
          <p:nvPr/>
        </p:nvSpPr>
        <p:spPr>
          <a:xfrm>
            <a:off x="289299" y="953620"/>
            <a:ext cx="118932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목적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583866" y="1334553"/>
            <a:ext cx="610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출고 횟수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출고량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즉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매출액</a:t>
            </a:r>
            <a:r>
              <a:rPr lang="en-US" altLang="ko-KR" sz="1200" b="1" dirty="0"/>
              <a:t>)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을 </a:t>
            </a:r>
            <a:r>
              <a:rPr lang="en-US" altLang="ko-KR" sz="1200" b="1" dirty="0" smtClean="0"/>
              <a:t>80:15:5</a:t>
            </a:r>
            <a:r>
              <a:rPr lang="ko-KR" altLang="en-US" sz="1200" b="1" dirty="0" smtClean="0"/>
              <a:t>의 비율로 </a:t>
            </a:r>
            <a:r>
              <a:rPr lang="en-US" altLang="ko-KR" sz="1200" b="1" dirty="0" smtClean="0"/>
              <a:t>ABC</a:t>
            </a:r>
            <a:r>
              <a:rPr lang="ko-KR" altLang="en-US" sz="1200" b="1" dirty="0" smtClean="0"/>
              <a:t>분석 </a:t>
            </a:r>
            <a:endParaRPr lang="en-US" altLang="ko-KR" sz="1200" b="1" dirty="0"/>
          </a:p>
          <a:p>
            <a:r>
              <a:rPr lang="ko-KR" altLang="en-US" sz="1200" b="1" dirty="0" err="1" smtClean="0"/>
              <a:t>제품군을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개의 그룹으로 분류하여 각각 </a:t>
            </a:r>
            <a:r>
              <a:rPr lang="ko-KR" altLang="en-US" sz="1200" b="1" dirty="0" smtClean="0"/>
              <a:t>중요도에 따라 </a:t>
            </a:r>
            <a:r>
              <a:rPr lang="en-US" altLang="ko-KR" sz="1200" b="1" dirty="0"/>
              <a:t>A, B, </a:t>
            </a:r>
            <a:r>
              <a:rPr lang="en-US" altLang="ko-KR" sz="1200" b="1" dirty="0" smtClean="0"/>
              <a:t>C</a:t>
            </a:r>
            <a:r>
              <a:rPr lang="ko-KR" altLang="en-US" sz="1200" b="1" dirty="0" smtClean="0"/>
              <a:t>그룹으로 분류</a:t>
            </a:r>
            <a:endParaRPr lang="en-US" altLang="ko-KR" sz="120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289300" y="1396109"/>
            <a:ext cx="118553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방식</a:t>
            </a:r>
            <a:endParaRPr lang="ko-KR" altLang="en-US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583866" y="988932"/>
            <a:ext cx="6324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다수의 제품을 생산하는 회사의 특징에 맞추어 중요 제품을 분류하여 집중관리 하는 것 </a:t>
            </a:r>
            <a:endParaRPr lang="en-US" altLang="ko-KR" sz="1200" b="1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94" y="2523159"/>
            <a:ext cx="2718383" cy="25865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9" y="2452892"/>
            <a:ext cx="3088263" cy="24604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7729" y="2185821"/>
            <a:ext cx="2778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출고수량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매출액에 따른 </a:t>
            </a:r>
            <a:r>
              <a:rPr lang="en-US" altLang="ko-KR" sz="1200" b="1" dirty="0" smtClean="0"/>
              <a:t>ABC</a:t>
            </a:r>
            <a:r>
              <a:rPr lang="ko-KR" altLang="en-US" sz="1200" b="1" dirty="0" smtClean="0"/>
              <a:t>분석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986232" y="2186662"/>
            <a:ext cx="2074607" cy="276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출하빈도에 따른 </a:t>
            </a:r>
            <a:r>
              <a:rPr lang="en-US" altLang="ko-KR" sz="1200" b="1" dirty="0" smtClean="0"/>
              <a:t>ABC</a:t>
            </a:r>
            <a:r>
              <a:rPr lang="ko-KR" altLang="en-US" sz="1200" b="1" dirty="0" smtClean="0"/>
              <a:t>분석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38226" y="5001095"/>
            <a:ext cx="38564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상위 </a:t>
            </a:r>
            <a:r>
              <a:rPr lang="en-US" altLang="ko-KR" sz="1100" dirty="0" smtClean="0"/>
              <a:t>80%</a:t>
            </a:r>
            <a:r>
              <a:rPr lang="ko-KR" altLang="en-US" sz="1100" dirty="0" smtClean="0"/>
              <a:t>를 차지하는 항목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19</a:t>
            </a:r>
            <a:r>
              <a:rPr lang="ko-KR" altLang="en-US" sz="1100" b="1" u="sng" dirty="0" smtClean="0">
                <a:solidFill>
                  <a:srgbClr val="C00000"/>
                </a:solidFill>
              </a:rPr>
              <a:t>개</a:t>
            </a:r>
            <a:r>
              <a:rPr lang="ko-KR" altLang="en-US" sz="1100" u="sng" dirty="0" smtClean="0"/>
              <a:t> </a:t>
            </a:r>
            <a:endParaRPr lang="en-US" altLang="ko-KR" sz="1100" u="sng" dirty="0"/>
          </a:p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다음 </a:t>
            </a:r>
            <a:r>
              <a:rPr lang="en-US" altLang="ko-KR" sz="1100" dirty="0" smtClean="0"/>
              <a:t>15%</a:t>
            </a:r>
            <a:r>
              <a:rPr lang="ko-KR" altLang="en-US" sz="1100" dirty="0" smtClean="0"/>
              <a:t>를 차지하는 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u="sng" dirty="0" smtClean="0"/>
              <a:t>40</a:t>
            </a:r>
            <a:r>
              <a:rPr lang="ko-KR" altLang="en-US" sz="1100" u="sng" dirty="0" smtClean="0"/>
              <a:t>개</a:t>
            </a:r>
            <a:endParaRPr lang="en-US" altLang="ko-KR" sz="1100" u="sng" dirty="0" smtClean="0"/>
          </a:p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하위 </a:t>
            </a:r>
            <a:r>
              <a:rPr lang="en-US" altLang="ko-KR" sz="1100" dirty="0" smtClean="0"/>
              <a:t>5%</a:t>
            </a:r>
            <a:r>
              <a:rPr lang="ko-KR" altLang="en-US" sz="1100" dirty="0" smtClean="0"/>
              <a:t>를 차지하는 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u="sng" dirty="0" smtClean="0"/>
              <a:t>136</a:t>
            </a:r>
            <a:r>
              <a:rPr lang="ko-KR" altLang="en-US" sz="1100" u="sng" dirty="0" smtClean="0"/>
              <a:t>개</a:t>
            </a:r>
            <a:endParaRPr lang="en-US" altLang="ko-KR" sz="1100" u="sng" dirty="0" smtClean="0"/>
          </a:p>
          <a:p>
            <a:endParaRPr lang="en-US" altLang="ko-KR" sz="1100" u="sng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100" dirty="0" smtClean="0"/>
              <a:t>품목별 단가가 비슷하므로 출고수량을 매출액으로 가정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049248" y="5024625"/>
            <a:ext cx="39485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상위 </a:t>
            </a:r>
            <a:r>
              <a:rPr lang="en-US" altLang="ko-KR" sz="1100" dirty="0" smtClean="0"/>
              <a:t>80%</a:t>
            </a:r>
            <a:r>
              <a:rPr lang="ko-KR" altLang="en-US" sz="1100" dirty="0" smtClean="0"/>
              <a:t>를 차지하는 항목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30</a:t>
            </a:r>
            <a:r>
              <a:rPr lang="ko-KR" altLang="en-US" sz="1100" b="1" u="sng" dirty="0" smtClean="0">
                <a:solidFill>
                  <a:srgbClr val="C00000"/>
                </a:solidFill>
              </a:rPr>
              <a:t>개</a:t>
            </a:r>
            <a:endParaRPr lang="en-US" altLang="ko-KR" sz="1100" b="1" u="sng" dirty="0">
              <a:solidFill>
                <a:srgbClr val="C00000"/>
              </a:solidFill>
            </a:endParaRPr>
          </a:p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다음 </a:t>
            </a:r>
            <a:r>
              <a:rPr lang="en-US" altLang="ko-KR" sz="1100" dirty="0" smtClean="0"/>
              <a:t>15%</a:t>
            </a:r>
            <a:r>
              <a:rPr lang="ko-KR" altLang="en-US" sz="1100" dirty="0" smtClean="0"/>
              <a:t>를 차지하는 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u="sng" dirty="0" smtClean="0"/>
              <a:t>63</a:t>
            </a:r>
            <a:r>
              <a:rPr lang="ko-KR" altLang="en-US" sz="1100" u="sng" dirty="0" smtClean="0"/>
              <a:t>개</a:t>
            </a:r>
            <a:endParaRPr lang="en-US" altLang="ko-KR" sz="1100" u="sng" dirty="0" smtClean="0"/>
          </a:p>
          <a:p>
            <a:pPr marL="171450" indent="-171450" algn="ctr">
              <a:buFont typeface="Arial" charset="0"/>
              <a:buChar char="•"/>
            </a:pPr>
            <a:r>
              <a:rPr lang="ko-KR" altLang="en-US" sz="1100" dirty="0" smtClean="0"/>
              <a:t>하위 </a:t>
            </a:r>
            <a:r>
              <a:rPr lang="en-US" altLang="ko-KR" sz="1100" dirty="0" smtClean="0"/>
              <a:t>5%</a:t>
            </a:r>
            <a:r>
              <a:rPr lang="ko-KR" altLang="en-US" sz="1100" dirty="0" smtClean="0"/>
              <a:t>를 차지하는 항목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총 </a:t>
            </a:r>
            <a:r>
              <a:rPr lang="en-US" altLang="ko-KR" sz="1100" u="sng" dirty="0" smtClean="0"/>
              <a:t>118</a:t>
            </a:r>
            <a:r>
              <a:rPr lang="ko-KR" altLang="en-US" sz="1100" u="sng" dirty="0" smtClean="0"/>
              <a:t>개</a:t>
            </a:r>
          </a:p>
          <a:p>
            <a:endParaRPr lang="en-US" altLang="ko-KR" sz="1100" dirty="0" smtClean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100" dirty="0" smtClean="0"/>
              <a:t> 출고수량은 많지만 출하빈도가 낮은 품목 발견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289299" y="2139193"/>
            <a:ext cx="3685291" cy="3822453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198683" y="2139194"/>
            <a:ext cx="3685291" cy="3822453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099280" y="2847437"/>
            <a:ext cx="39749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전체 </a:t>
            </a:r>
            <a:r>
              <a:rPr lang="en-US" altLang="ko-KR" sz="1400" dirty="0">
                <a:latin typeface="+mn-ea"/>
              </a:rPr>
              <a:t>210 </a:t>
            </a:r>
            <a:r>
              <a:rPr lang="ko-KR" altLang="en-US" sz="1400" dirty="0">
                <a:latin typeface="+mn-ea"/>
              </a:rPr>
              <a:t>여종의 제품들 중 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b="1" dirty="0" smtClean="0">
                <a:solidFill>
                  <a:srgbClr val="C00000"/>
                </a:solidFill>
                <a:latin typeface="+mn-ea"/>
              </a:rPr>
              <a:t>주요 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제품은 약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9~15% </a:t>
            </a:r>
            <a:r>
              <a:rPr lang="ko-KR" altLang="en-US" sz="1400" dirty="0">
                <a:latin typeface="+mn-ea"/>
              </a:rPr>
              <a:t>임을 </a:t>
            </a:r>
            <a:r>
              <a:rPr lang="ko-KR" altLang="en-US" sz="1400" dirty="0" smtClean="0">
                <a:latin typeface="+mn-ea"/>
              </a:rPr>
              <a:t>알 수 있음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err="1" smtClean="0">
                <a:latin typeface="+mn-ea"/>
              </a:rPr>
              <a:t>출고횟수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출고량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즉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매출액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smtClean="0">
                <a:latin typeface="+mn-ea"/>
              </a:rPr>
              <a:t>을 기준으로 분류했을 때</a:t>
            </a:r>
            <a:r>
              <a:rPr lang="ko-KR" altLang="en-US" sz="1400" b="1" dirty="0" smtClean="0">
                <a:latin typeface="+mn-ea"/>
              </a:rPr>
              <a:t> 동시에 </a:t>
            </a:r>
            <a:r>
              <a:rPr lang="en-US" altLang="ko-KR" sz="1400" b="1" dirty="0" smtClean="0">
                <a:latin typeface="+mn-ea"/>
              </a:rPr>
              <a:t>A Group</a:t>
            </a:r>
            <a:r>
              <a:rPr lang="ko-KR" altLang="en-US" sz="1400" b="1" dirty="0" smtClean="0">
                <a:latin typeface="+mn-ea"/>
              </a:rPr>
              <a:t>에 포함된 중요 제품 </a:t>
            </a:r>
            <a:r>
              <a:rPr lang="en-US" altLang="ko-KR" sz="1400" b="1" dirty="0" smtClean="0">
                <a:latin typeface="+mn-ea"/>
              </a:rPr>
              <a:t>A group 24</a:t>
            </a:r>
            <a:r>
              <a:rPr lang="ko-KR" altLang="en-US" sz="1400" b="1" dirty="0" smtClean="0">
                <a:latin typeface="+mn-ea"/>
              </a:rPr>
              <a:t>개 </a:t>
            </a:r>
            <a:r>
              <a:rPr lang="en-US" altLang="ko-KR" sz="1400" b="1" dirty="0" smtClean="0">
                <a:latin typeface="+mn-ea"/>
              </a:rPr>
              <a:t>: </a:t>
            </a:r>
            <a:r>
              <a:rPr lang="ko-KR" altLang="en-US" sz="1400" b="1" dirty="0" smtClean="0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400" b="1" dirty="0" smtClean="0">
                <a:solidFill>
                  <a:srgbClr val="C00000"/>
                </a:solidFill>
                <a:latin typeface="+mn-ea"/>
              </a:rPr>
              <a:t>5.9%</a:t>
            </a:r>
            <a:r>
              <a:rPr lang="ko-KR" altLang="en-US" sz="1400" b="1" dirty="0" smtClean="0">
                <a:latin typeface="+mn-ea"/>
              </a:rPr>
              <a:t>에 해당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b="1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rgbClr val="C00000"/>
                </a:solidFill>
                <a:latin typeface="+mn-ea"/>
              </a:rPr>
              <a:t>A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Group : 24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개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 , B Group : 40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개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, C Group : 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나머지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최소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132,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최대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147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개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</a:t>
            </a:r>
            <a:r>
              <a:rPr lang="ko-KR" altLang="en-US" sz="1400" dirty="0" smtClean="0">
                <a:latin typeface="+mn-ea"/>
              </a:rPr>
              <a:t>분류한 것을 초기값으로 </a:t>
            </a:r>
            <a:r>
              <a:rPr lang="ko-KR" altLang="en-US" sz="1400" dirty="0">
                <a:latin typeface="+mn-ea"/>
              </a:rPr>
              <a:t>설정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60711" y="2130504"/>
            <a:ext cx="3836763" cy="33565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smtClean="0"/>
              <a:t>분류 결과</a:t>
            </a:r>
            <a:endParaRPr kumimoji="1"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8060711" y="2460474"/>
            <a:ext cx="3836763" cy="3479339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25975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2 – </a:t>
            </a:r>
            <a:r>
              <a:rPr kumimoji="1" lang="ko-KR" altLang="en-US" sz="1800" b="1" dirty="0" smtClean="0"/>
              <a:t>제품 할당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sp>
        <p:nvSpPr>
          <p:cNvPr id="34" name="직사각형 33"/>
          <p:cNvSpPr/>
          <p:nvPr/>
        </p:nvSpPr>
        <p:spPr>
          <a:xfrm>
            <a:off x="6331521" y="4246395"/>
            <a:ext cx="2799257" cy="187248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69134" y="4912701"/>
            <a:ext cx="117852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창고 가용 넓이</a:t>
            </a:r>
            <a:endParaRPr lang="ko-KR" altLang="en-US" sz="1200" b="1" dirty="0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18260"/>
              </p:ext>
            </p:extLst>
          </p:nvPr>
        </p:nvGraphicFramePr>
        <p:xfrm>
          <a:off x="669134" y="5280315"/>
          <a:ext cx="4204957" cy="975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1443">
                  <a:extLst>
                    <a:ext uri="{9D8B030D-6E8A-4147-A177-3AD203B41FA5}">
                      <a16:colId xmlns:a16="http://schemas.microsoft.com/office/drawing/2014/main" val="2069191176"/>
                    </a:ext>
                  </a:extLst>
                </a:gridCol>
                <a:gridCol w="691443">
                  <a:extLst>
                    <a:ext uri="{9D8B030D-6E8A-4147-A177-3AD203B41FA5}">
                      <a16:colId xmlns:a16="http://schemas.microsoft.com/office/drawing/2014/main" val="443011190"/>
                    </a:ext>
                  </a:extLst>
                </a:gridCol>
                <a:gridCol w="704872">
                  <a:extLst>
                    <a:ext uri="{9D8B030D-6E8A-4147-A177-3AD203B41FA5}">
                      <a16:colId xmlns:a16="http://schemas.microsoft.com/office/drawing/2014/main" val="1260929176"/>
                    </a:ext>
                  </a:extLst>
                </a:gridCol>
                <a:gridCol w="953723">
                  <a:extLst>
                    <a:ext uri="{9D8B030D-6E8A-4147-A177-3AD203B41FA5}">
                      <a16:colId xmlns:a16="http://schemas.microsoft.com/office/drawing/2014/main" val="738808789"/>
                    </a:ext>
                  </a:extLst>
                </a:gridCol>
                <a:gridCol w="1163476">
                  <a:extLst>
                    <a:ext uri="{9D8B030D-6E8A-4147-A177-3AD203B41FA5}">
                      <a16:colId xmlns:a16="http://schemas.microsoft.com/office/drawing/2014/main" val="415824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창고이름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창고넓이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통로넓이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창고가용넓이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개별넓이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넓이합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2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 </a:t>
                      </a:r>
                      <a:r>
                        <a:rPr lang="en-US" altLang="ko-KR" sz="1000" b="1" dirty="0" smtClean="0"/>
                        <a:t>1</a:t>
                      </a:r>
                      <a:r>
                        <a:rPr lang="ko-KR" altLang="en-US" sz="1000" b="1" dirty="0" smtClean="0"/>
                        <a:t>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760.24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123.76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636.48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53.01%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65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 </a:t>
                      </a:r>
                      <a:r>
                        <a:rPr lang="en-US" altLang="ko-KR" sz="1000" b="1" dirty="0" smtClean="0"/>
                        <a:t>2</a:t>
                      </a:r>
                      <a:r>
                        <a:rPr lang="ko-KR" altLang="en-US" sz="1000" b="1" dirty="0" smtClean="0"/>
                        <a:t>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440.295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75.04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433.255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36.09%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78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간이창고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200.07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69.16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130.91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10.90%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48562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9388757" y="2378032"/>
            <a:ext cx="2444542" cy="869922"/>
            <a:chOff x="6519153" y="3186623"/>
            <a:chExt cx="2444542" cy="86992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601" y="3186623"/>
              <a:ext cx="1419726" cy="779686"/>
            </a:xfrm>
            <a:prstGeom prst="rect">
              <a:avLst/>
            </a:prstGeom>
          </p:spPr>
        </p:pic>
        <p:cxnSp>
          <p:nvCxnSpPr>
            <p:cNvPr id="49" name="직선 화살표 연결선 48"/>
            <p:cNvCxnSpPr/>
            <p:nvPr/>
          </p:nvCxnSpPr>
          <p:spPr>
            <a:xfrm>
              <a:off x="7022380" y="3676604"/>
              <a:ext cx="628650" cy="3429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H="1">
              <a:off x="7759482" y="3634550"/>
              <a:ext cx="861762" cy="38495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065692" y="3802629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세로 </a:t>
              </a:r>
              <a:r>
                <a:rPr lang="en-US" altLang="ko-KR" sz="1050" dirty="0" smtClean="0"/>
                <a:t>: 1.35m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19153" y="3756752"/>
              <a:ext cx="8980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가로 </a:t>
              </a:r>
              <a:r>
                <a:rPr lang="en-US" altLang="ko-KR" sz="1050" dirty="0" smtClean="0"/>
                <a:t>: 1.08m</a:t>
              </a:r>
              <a:endParaRPr lang="ko-KR" altLang="en-US" sz="1050" dirty="0"/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12283"/>
              </p:ext>
            </p:extLst>
          </p:nvPr>
        </p:nvGraphicFramePr>
        <p:xfrm>
          <a:off x="6460689" y="2791195"/>
          <a:ext cx="2581607" cy="12573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0734">
                  <a:extLst>
                    <a:ext uri="{9D8B030D-6E8A-4147-A177-3AD203B41FA5}">
                      <a16:colId xmlns:a16="http://schemas.microsoft.com/office/drawing/2014/main" val="896145594"/>
                    </a:ext>
                  </a:extLst>
                </a:gridCol>
                <a:gridCol w="831236">
                  <a:extLst>
                    <a:ext uri="{9D8B030D-6E8A-4147-A177-3AD203B41FA5}">
                      <a16:colId xmlns:a16="http://schemas.microsoft.com/office/drawing/2014/main" val="1640075865"/>
                    </a:ext>
                  </a:extLst>
                </a:gridCol>
                <a:gridCol w="1119637">
                  <a:extLst>
                    <a:ext uri="{9D8B030D-6E8A-4147-A177-3AD203B41FA5}">
                      <a16:colId xmlns:a16="http://schemas.microsoft.com/office/drawing/2014/main" val="2005839967"/>
                    </a:ext>
                  </a:extLst>
                </a:gridCol>
              </a:tblGrid>
              <a:tr h="220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섹션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섹션 </a:t>
                      </a:r>
                      <a:r>
                        <a:rPr lang="ko-KR" altLang="en-US" sz="1050" dirty="0" err="1" smtClean="0"/>
                        <a:t>갯수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총</a:t>
                      </a:r>
                      <a:r>
                        <a:rPr lang="ko-KR" altLang="en-US" sz="1050" baseline="0" dirty="0" smtClean="0"/>
                        <a:t> 팔레트</a:t>
                      </a:r>
                      <a:r>
                        <a:rPr lang="ko-KR" altLang="en-US" sz="1050" dirty="0" smtClean="0"/>
                        <a:t> 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0853"/>
                  </a:ext>
                </a:extLst>
              </a:tr>
              <a:tr h="220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68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1020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8145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B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46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543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90355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C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3646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총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133</a:t>
                      </a:r>
                      <a:r>
                        <a:rPr lang="ko-KR" altLang="en-US" sz="1050" b="1" dirty="0" smtClean="0"/>
                        <a:t>개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1791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34796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30545"/>
              </p:ext>
            </p:extLst>
          </p:nvPr>
        </p:nvGraphicFramePr>
        <p:xfrm>
          <a:off x="6447500" y="4596538"/>
          <a:ext cx="2582443" cy="14377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0938">
                  <a:extLst>
                    <a:ext uri="{9D8B030D-6E8A-4147-A177-3AD203B41FA5}">
                      <a16:colId xmlns:a16="http://schemas.microsoft.com/office/drawing/2014/main" val="896145594"/>
                    </a:ext>
                  </a:extLst>
                </a:gridCol>
                <a:gridCol w="831506">
                  <a:extLst>
                    <a:ext uri="{9D8B030D-6E8A-4147-A177-3AD203B41FA5}">
                      <a16:colId xmlns:a16="http://schemas.microsoft.com/office/drawing/2014/main" val="1640075865"/>
                    </a:ext>
                  </a:extLst>
                </a:gridCol>
                <a:gridCol w="1119999">
                  <a:extLst>
                    <a:ext uri="{9D8B030D-6E8A-4147-A177-3AD203B41FA5}">
                      <a16:colId xmlns:a16="http://schemas.microsoft.com/office/drawing/2014/main" val="2005839967"/>
                    </a:ext>
                  </a:extLst>
                </a:gridCol>
              </a:tblGrid>
              <a:tr h="190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섹션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섹션 </a:t>
                      </a:r>
                      <a:r>
                        <a:rPr lang="ko-KR" altLang="en-US" sz="1050" dirty="0" err="1" smtClean="0"/>
                        <a:t>갯수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총</a:t>
                      </a:r>
                      <a:r>
                        <a:rPr lang="ko-KR" altLang="en-US" sz="1050" baseline="0" dirty="0" smtClean="0"/>
                        <a:t> 팔레트</a:t>
                      </a:r>
                      <a:r>
                        <a:rPr lang="ko-KR" altLang="en-US" sz="1050" dirty="0" smtClean="0"/>
                        <a:t> 수</a:t>
                      </a:r>
                      <a:endParaRPr lang="ko-KR" altLang="en-US" sz="105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0853"/>
                  </a:ext>
                </a:extLst>
              </a:tr>
              <a:tr h="31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A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56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1092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814589"/>
                  </a:ext>
                </a:extLst>
              </a:tr>
              <a:tr h="31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B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38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654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903550"/>
                  </a:ext>
                </a:extLst>
              </a:tr>
              <a:tr h="31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C Zone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</a:t>
                      </a:r>
                      <a:r>
                        <a:rPr lang="ko-KR" altLang="en-US" sz="1050" dirty="0" smtClean="0"/>
                        <a:t>개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36469"/>
                  </a:ext>
                </a:extLst>
              </a:tr>
              <a:tr h="190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총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109</a:t>
                      </a:r>
                      <a:r>
                        <a:rPr lang="ko-KR" altLang="en-US" sz="1050" b="1" dirty="0" smtClean="0"/>
                        <a:t>개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C00000"/>
                          </a:solidFill>
                        </a:rPr>
                        <a:t>1971</a:t>
                      </a:r>
                      <a:endParaRPr lang="ko-KR" altLang="en-US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34796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6490197" y="241847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Case 1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443228" y="424639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Case 2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146693" y="4972938"/>
            <a:ext cx="275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따라서 총 팔레트 수는 </a:t>
            </a:r>
            <a:r>
              <a:rPr lang="en-US" altLang="ko-KR" sz="1200" b="1" dirty="0" smtClean="0"/>
              <a:t>case2</a:t>
            </a:r>
            <a:r>
              <a:rPr lang="ko-KR" altLang="en-US" sz="1200" b="1" dirty="0" smtClean="0"/>
              <a:t>가 유리</a:t>
            </a:r>
            <a:r>
              <a:rPr lang="en-US" altLang="ko-KR" sz="1200" b="1" dirty="0" smtClean="0"/>
              <a:t>.</a:t>
            </a:r>
            <a:br>
              <a:rPr lang="en-US" altLang="ko-KR" sz="1200" b="1" dirty="0" smtClean="0"/>
            </a:br>
            <a:r>
              <a:rPr lang="ko-KR" altLang="en-US" sz="1200" b="1" dirty="0" err="1" smtClean="0"/>
              <a:t>세로방향을</a:t>
            </a:r>
            <a:r>
              <a:rPr lang="ko-KR" altLang="en-US" sz="1200" b="1" dirty="0" smtClean="0"/>
              <a:t> 벽에 붙이면 더 유리함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7256351" y="2457018"/>
            <a:ext cx="1969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1.4 * 1.28 (</a:t>
            </a:r>
            <a:r>
              <a:rPr lang="ko-KR" altLang="en-US" sz="1100" dirty="0" smtClean="0"/>
              <a:t>안전거리 포함</a:t>
            </a:r>
            <a:r>
              <a:rPr lang="en-US" altLang="ko-KR" sz="1100" dirty="0" smtClean="0"/>
              <a:t>)</a:t>
            </a:r>
            <a:br>
              <a:rPr lang="en-US" altLang="ko-KR" sz="1100" dirty="0" smtClean="0"/>
            </a:b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7252967" y="4276238"/>
            <a:ext cx="1886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1.55 * 1.08</a:t>
            </a:r>
            <a:r>
              <a:rPr lang="en-US" altLang="ko-KR" sz="1100" dirty="0"/>
              <a:t> (</a:t>
            </a:r>
            <a:r>
              <a:rPr lang="ko-KR" altLang="en-US" sz="1100" dirty="0"/>
              <a:t>안전거리 포함</a:t>
            </a:r>
            <a:r>
              <a:rPr lang="en-US" altLang="ko-KR" sz="1100" dirty="0"/>
              <a:t>)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60" name="오른쪽 화살표 59"/>
          <p:cNvSpPr/>
          <p:nvPr/>
        </p:nvSpPr>
        <p:spPr>
          <a:xfrm>
            <a:off x="9130778" y="4732232"/>
            <a:ext cx="214625" cy="21907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847662" y="4924242"/>
            <a:ext cx="3809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창고 내 최대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단 </a:t>
            </a:r>
            <a:r>
              <a:rPr lang="ko-KR" altLang="en-US" sz="1050" dirty="0" err="1" smtClean="0"/>
              <a:t>적재만</a:t>
            </a:r>
            <a:r>
              <a:rPr lang="ko-KR" altLang="en-US" sz="1050" dirty="0" smtClean="0"/>
              <a:t> 가능하므로 부피를 넓이로 계산함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6277154" y="1400310"/>
            <a:ext cx="121989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섹션 부여 방식</a:t>
            </a:r>
            <a:endParaRPr lang="ko-KR" altLang="en-US" sz="1200" b="1" dirty="0"/>
          </a:p>
        </p:txBody>
      </p:sp>
      <p:sp>
        <p:nvSpPr>
          <p:cNvPr id="63" name="직사각형 62"/>
          <p:cNvSpPr/>
          <p:nvPr/>
        </p:nvSpPr>
        <p:spPr>
          <a:xfrm>
            <a:off x="6716188" y="1736710"/>
            <a:ext cx="48610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C00000"/>
                </a:solidFill>
              </a:rPr>
              <a:t>제품군</a:t>
            </a:r>
            <a:r>
              <a:rPr lang="ko-KR" altLang="en-US" sz="1400" b="1" dirty="0">
                <a:solidFill>
                  <a:srgbClr val="C00000"/>
                </a:solidFill>
              </a:rPr>
              <a:t> 별 보유재고량이 3번째로 높은 월(月)을 기준으로 44%, 26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%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</a:rPr>
              <a:t>30%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초기 섹션 </a:t>
            </a:r>
            <a:r>
              <a:rPr lang="ko-KR" altLang="en-US" sz="1400" b="1" dirty="0">
                <a:solidFill>
                  <a:srgbClr val="C00000"/>
                </a:solidFill>
              </a:rPr>
              <a:t>부여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55246"/>
              </p:ext>
            </p:extLst>
          </p:nvPr>
        </p:nvGraphicFramePr>
        <p:xfrm>
          <a:off x="636357" y="2890595"/>
          <a:ext cx="5321014" cy="166992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57437">
                  <a:extLst>
                    <a:ext uri="{9D8B030D-6E8A-4147-A177-3AD203B41FA5}">
                      <a16:colId xmlns:a16="http://schemas.microsoft.com/office/drawing/2014/main" val="3266693785"/>
                    </a:ext>
                  </a:extLst>
                </a:gridCol>
                <a:gridCol w="2483650">
                  <a:extLst>
                    <a:ext uri="{9D8B030D-6E8A-4147-A177-3AD203B41FA5}">
                      <a16:colId xmlns:a16="http://schemas.microsoft.com/office/drawing/2014/main" val="3349946183"/>
                    </a:ext>
                  </a:extLst>
                </a:gridCol>
                <a:gridCol w="2179927">
                  <a:extLst>
                    <a:ext uri="{9D8B030D-6E8A-4147-A177-3AD203B41FA5}">
                      <a16:colId xmlns:a16="http://schemas.microsoft.com/office/drawing/2014/main" val="3194434593"/>
                    </a:ext>
                  </a:extLst>
                </a:gridCol>
              </a:tblGrid>
              <a:tr h="3669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총량관리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개선 전 방식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Zone location (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개선 후 방식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869990"/>
                  </a:ext>
                </a:extLst>
              </a:tr>
              <a:tr h="695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장점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운영이 단순하고 쉬움</a:t>
                      </a:r>
                      <a:endParaRPr lang="en-US" altLang="ko-KR" sz="1050" dirty="0" smtClean="0"/>
                    </a:p>
                    <a:p>
                      <a:pPr algn="ctr" latinLnBrk="1"/>
                      <a:r>
                        <a:rPr lang="ko-KR" altLang="en-US" sz="1050" dirty="0" smtClean="0"/>
                        <a:t>데이터 발생량 적음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창고 공간 이용률이 상승</a:t>
                      </a:r>
                      <a:r>
                        <a:rPr lang="en-US" altLang="ko-KR" sz="1050" dirty="0" smtClean="0"/>
                        <a:t/>
                      </a:r>
                      <a:br>
                        <a:rPr lang="en-US" altLang="ko-KR" sz="1050" dirty="0" smtClean="0"/>
                      </a:br>
                      <a:r>
                        <a:rPr lang="en-US" altLang="ko-KR" sz="1050" dirty="0" smtClean="0"/>
                        <a:t>Fixed</a:t>
                      </a:r>
                      <a:r>
                        <a:rPr lang="ko-KR" altLang="en-US" sz="1050" dirty="0" smtClean="0"/>
                        <a:t>에 비해 유연함</a:t>
                      </a:r>
                      <a:endParaRPr lang="en-US" altLang="ko-KR" sz="1050" dirty="0" smtClean="0"/>
                    </a:p>
                    <a:p>
                      <a:pPr algn="ctr" latinLnBrk="1"/>
                      <a:r>
                        <a:rPr lang="ko-KR" altLang="en-US" sz="1050" dirty="0" smtClean="0"/>
                        <a:t>팔레트 단위</a:t>
                      </a:r>
                      <a:r>
                        <a:rPr lang="en-US" altLang="ko-KR" sz="1050" dirty="0" smtClean="0"/>
                        <a:t>(Lot</a:t>
                      </a:r>
                      <a:r>
                        <a:rPr lang="ko-KR" altLang="en-US" sz="1050" dirty="0" smtClean="0"/>
                        <a:t>단위</a:t>
                      </a:r>
                      <a:r>
                        <a:rPr lang="en-US" altLang="ko-KR" sz="1050" dirty="0" smtClean="0"/>
                        <a:t>) </a:t>
                      </a:r>
                      <a:r>
                        <a:rPr lang="ko-KR" altLang="en-US" sz="1050" dirty="0" smtClean="0"/>
                        <a:t>관리하므로 위치 및 입출고 모니터링 가능 </a:t>
                      </a:r>
                      <a:r>
                        <a:rPr lang="en-US" altLang="ko-KR" sz="1050" dirty="0" smtClean="0"/>
                        <a:t> 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548807"/>
                  </a:ext>
                </a:extLst>
              </a:tr>
              <a:tr h="393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단점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초보자 투입이 어려움</a:t>
                      </a:r>
                      <a:endParaRPr lang="en-US" altLang="ko-KR" sz="1050" dirty="0" smtClean="0"/>
                    </a:p>
                    <a:p>
                      <a:pPr algn="ctr" latinLnBrk="1"/>
                      <a:r>
                        <a:rPr lang="ko-KR" altLang="en-US" sz="1050" dirty="0" err="1" smtClean="0"/>
                        <a:t>재고파악이</a:t>
                      </a:r>
                      <a:r>
                        <a:rPr lang="ko-KR" altLang="en-US" sz="1050" dirty="0" smtClean="0"/>
                        <a:t> 어려움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Fixed location</a:t>
                      </a:r>
                      <a:r>
                        <a:rPr lang="ko-KR" altLang="en-US" sz="1050" dirty="0" smtClean="0"/>
                        <a:t>에 비해 운영이 복잡</a:t>
                      </a:r>
                      <a:endParaRPr lang="en-US" altLang="ko-KR" sz="1050" dirty="0" smtClean="0"/>
                    </a:p>
                    <a:p>
                      <a:pPr algn="ctr" latinLnBrk="1"/>
                      <a:r>
                        <a:rPr lang="ko-KR" altLang="en-US" sz="1050" dirty="0" smtClean="0"/>
                        <a:t>발생되는 </a:t>
                      </a:r>
                      <a:r>
                        <a:rPr lang="ko-KR" altLang="en-US" sz="1050" dirty="0" err="1" smtClean="0"/>
                        <a:t>데이터량</a:t>
                      </a:r>
                      <a:r>
                        <a:rPr lang="ko-KR" altLang="en-US" sz="1050" dirty="0" smtClean="0"/>
                        <a:t> 많음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43895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1406412" y="4607480"/>
            <a:ext cx="396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rgbClr val="C00000"/>
                </a:solidFill>
              </a:rPr>
              <a:t>창고 내 공간 부족으로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Zone location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채택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9017" y="941454"/>
            <a:ext cx="5483769" cy="3223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Location</a:t>
            </a:r>
            <a:r>
              <a:rPr kumimoji="1" lang="ko-KR" altLang="en-US" sz="1400" b="1" dirty="0" smtClean="0"/>
              <a:t> 방식</a:t>
            </a:r>
            <a:endParaRPr kumimoji="1"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549017" y="1256221"/>
            <a:ext cx="5483769" cy="5100129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201341" y="942275"/>
            <a:ext cx="5696133" cy="5414075"/>
            <a:chOff x="6201341" y="942275"/>
            <a:chExt cx="5696133" cy="5414075"/>
          </a:xfrm>
        </p:grpSpPr>
        <p:sp>
          <p:nvSpPr>
            <p:cNvPr id="32" name="직사각형 31"/>
            <p:cNvSpPr/>
            <p:nvPr/>
          </p:nvSpPr>
          <p:spPr>
            <a:xfrm>
              <a:off x="6201341" y="942275"/>
              <a:ext cx="5696133" cy="3236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smtClean="0"/>
                <a:t>그룹별 섹션 부여</a:t>
              </a:r>
              <a:endParaRPr kumimoji="1" lang="ko-KR" altLang="en-US" sz="1400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201341" y="1260389"/>
              <a:ext cx="5696133" cy="5095961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08561" y="3215647"/>
            <a:ext cx="2407580" cy="977383"/>
            <a:chOff x="3186938" y="4513147"/>
            <a:chExt cx="2407580" cy="977383"/>
          </a:xfrm>
        </p:grpSpPr>
        <p:pic>
          <p:nvPicPr>
            <p:cNvPr id="35" name="Picture 2" descr="플라스틱 팔레트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355" y="4513147"/>
              <a:ext cx="1225553" cy="86752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3186938" y="5236614"/>
              <a:ext cx="8739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가로 </a:t>
              </a:r>
              <a:r>
                <a:rPr lang="en-US" altLang="ko-KR" sz="1050" dirty="0" smtClean="0"/>
                <a:t>: 1.2m</a:t>
              </a:r>
              <a:endParaRPr lang="ko-KR" altLang="en-US" sz="1050" dirty="0"/>
            </a:p>
          </p:txBody>
        </p:sp>
        <p:cxnSp>
          <p:nvCxnSpPr>
            <p:cNvPr id="37" name="직선 화살표 연결선 36"/>
            <p:cNvCxnSpPr>
              <a:endCxn id="35" idx="2"/>
            </p:cNvCxnSpPr>
            <p:nvPr/>
          </p:nvCxnSpPr>
          <p:spPr>
            <a:xfrm>
              <a:off x="3715386" y="5097279"/>
              <a:ext cx="642746" cy="28339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4574519" y="5034248"/>
              <a:ext cx="479964" cy="3172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720561" y="5212226"/>
              <a:ext cx="8739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세로 </a:t>
              </a:r>
              <a:r>
                <a:rPr lang="en-US" altLang="ko-KR" sz="1050" dirty="0" smtClean="0"/>
                <a:t>: 1.2m</a:t>
              </a:r>
              <a:endParaRPr lang="ko-KR" altLang="en-US" sz="105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891984" y="4264714"/>
            <a:ext cx="1886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안전거리 </a:t>
            </a:r>
            <a:r>
              <a:rPr lang="en-US" altLang="ko-KR" sz="1100" dirty="0" smtClean="0"/>
              <a:t>: 0.2m </a:t>
            </a:r>
            <a:r>
              <a:rPr lang="ko-KR" altLang="en-US" sz="1100" dirty="0" smtClean="0"/>
              <a:t>설정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1" y="1250002"/>
            <a:ext cx="2721558" cy="162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4036930" y="2006370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C00000"/>
                </a:solidFill>
              </a:rPr>
              <a:t>월 평균 창고 내 재고량 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: 85%</a:t>
            </a:r>
          </a:p>
        </p:txBody>
      </p:sp>
    </p:spTree>
    <p:extLst>
      <p:ext uri="{BB962C8B-B14F-4D97-AF65-F5344CB8AC3E}">
        <p14:creationId xmlns:p14="http://schemas.microsoft.com/office/powerpoint/2010/main" val="34570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2343" y="263549"/>
            <a:ext cx="2761390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3, 4 – </a:t>
            </a:r>
            <a:r>
              <a:rPr kumimoji="1" lang="ko-KR" altLang="en-US" sz="1800" b="1" dirty="0" smtClean="0"/>
              <a:t>입출고 규칙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grpSp>
        <p:nvGrpSpPr>
          <p:cNvPr id="3" name="그룹 2"/>
          <p:cNvGrpSpPr/>
          <p:nvPr/>
        </p:nvGrpSpPr>
        <p:grpSpPr>
          <a:xfrm>
            <a:off x="572672" y="915841"/>
            <a:ext cx="4929477" cy="5243697"/>
            <a:chOff x="1939372" y="1171127"/>
            <a:chExt cx="7318115" cy="5243697"/>
          </a:xfrm>
        </p:grpSpPr>
        <p:sp>
          <p:nvSpPr>
            <p:cNvPr id="35" name="직사각형 34"/>
            <p:cNvSpPr/>
            <p:nvPr/>
          </p:nvSpPr>
          <p:spPr>
            <a:xfrm>
              <a:off x="2015056" y="1190300"/>
              <a:ext cx="1185531" cy="32238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STEP </a:t>
              </a:r>
              <a:r>
                <a:rPr kumimoji="1" lang="en-US" altLang="ko-KR" sz="1400" dirty="0"/>
                <a:t>3</a:t>
              </a:r>
              <a:endParaRPr kumimoji="1"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15056" y="1701356"/>
              <a:ext cx="8934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목적</a:t>
              </a:r>
              <a:endParaRPr lang="ko-KR" altLang="en-US" sz="105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00588" y="1171127"/>
              <a:ext cx="1433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입고 규칙</a:t>
              </a:r>
              <a:endParaRPr lang="ko-KR" altLang="en-US" sz="14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48269" y="2920177"/>
              <a:ext cx="6166700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0" lvl="2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000" dirty="0" smtClean="0"/>
                <a:t>해당 </a:t>
              </a:r>
              <a:r>
                <a:rPr lang="ko-KR" altLang="en-US" sz="1000" dirty="0"/>
                <a:t>제품이 들어가야 할 </a:t>
              </a:r>
              <a:r>
                <a:rPr lang="en-GB" altLang="ko-KR" sz="1000" dirty="0"/>
                <a:t>Zone</a:t>
              </a:r>
              <a:r>
                <a:rPr lang="ko-KR" altLang="en-US" sz="1000" dirty="0"/>
                <a:t> 내 자리 </a:t>
              </a:r>
              <a:r>
                <a:rPr lang="ko-KR" altLang="en-US" sz="1000" dirty="0" smtClean="0"/>
                <a:t>탐색</a:t>
              </a:r>
              <a:endParaRPr lang="en-US" altLang="ko-KR" sz="1000" dirty="0"/>
            </a:p>
            <a:p>
              <a:pPr marL="1085850" lvl="3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/>
                <a:t>자리가 없으면 </a:t>
              </a:r>
              <a:r>
                <a:rPr lang="en-US" altLang="ko-KR" sz="1000" dirty="0" smtClean="0"/>
                <a:t>Zone</a:t>
              </a:r>
              <a:r>
                <a:rPr lang="ko-KR" altLang="en-US" sz="1000" dirty="0" smtClean="0"/>
                <a:t>내 대기 </a:t>
              </a:r>
              <a:r>
                <a:rPr lang="en-US" altLang="ko-KR" sz="1000" dirty="0" smtClean="0"/>
                <a:t>Zone</a:t>
              </a:r>
              <a:r>
                <a:rPr lang="ko-KR" altLang="en-US" sz="1000" dirty="0" smtClean="0"/>
                <a:t>에서 대기</a:t>
              </a:r>
              <a:endParaRPr lang="en-US" altLang="ko-KR" sz="1000" dirty="0"/>
            </a:p>
            <a:p>
              <a:pPr marL="685800" lvl="2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000" dirty="0"/>
                <a:t>해당 제품이 적재되어 있지만 가득차지 않은 </a:t>
              </a:r>
              <a:r>
                <a:rPr lang="en-GB" altLang="ko-KR" sz="1000" dirty="0"/>
                <a:t>Section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탐색</a:t>
              </a:r>
              <a:endParaRPr lang="en-US" altLang="ko-KR" sz="1000" dirty="0" smtClean="0"/>
            </a:p>
            <a:p>
              <a:pPr marL="1143000" lvl="3" indent="-2286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/>
                <a:t>하나일 경우 추천</a:t>
              </a:r>
              <a:endParaRPr lang="en-US" altLang="ko-KR" sz="1000" dirty="0" smtClean="0"/>
            </a:p>
            <a:p>
              <a:pPr marL="1143000" lvl="3" indent="-22860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/>
                <a:t>없을 경우 빈 </a:t>
              </a:r>
              <a:r>
                <a:rPr lang="en-US" altLang="ko-KR" sz="1000" dirty="0" smtClean="0"/>
                <a:t>section </a:t>
              </a:r>
              <a:r>
                <a:rPr lang="ko-KR" altLang="en-US" sz="1000" dirty="0" smtClean="0"/>
                <a:t>모두 추천</a:t>
              </a:r>
              <a:endParaRPr lang="en-US" altLang="ko-KR" sz="1000" dirty="0"/>
            </a:p>
            <a:p>
              <a:pPr marL="685800" lvl="2" indent="-2286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000" dirty="0"/>
                <a:t>공간이 있는 </a:t>
              </a:r>
              <a:r>
                <a:rPr lang="en-GB" altLang="ko-KR" sz="1000" dirty="0"/>
                <a:t>Section</a:t>
              </a:r>
              <a:r>
                <a:rPr lang="ko-KR" altLang="en-US" sz="1000" dirty="0"/>
                <a:t>이 여럿일 경우 주변에도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해당 제품이 적재된 </a:t>
              </a:r>
              <a:r>
                <a:rPr lang="en-US" altLang="ko-KR" sz="1000" dirty="0" smtClean="0"/>
                <a:t>section</a:t>
              </a:r>
              <a:r>
                <a:rPr lang="ko-KR" altLang="en-US" sz="1000" dirty="0" smtClean="0"/>
                <a:t>이 </a:t>
              </a:r>
              <a:r>
                <a:rPr lang="ko-KR" altLang="en-US" sz="1000" dirty="0"/>
                <a:t>있는지 </a:t>
              </a:r>
              <a:r>
                <a:rPr lang="ko-KR" altLang="en-US" sz="1000" dirty="0" smtClean="0"/>
                <a:t>탐색</a:t>
              </a:r>
              <a:endParaRPr lang="en-US" altLang="ko-KR" sz="1000" dirty="0" smtClean="0"/>
            </a:p>
            <a:p>
              <a:pPr marL="1085850" lvl="3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/>
                <a:t>주변에도 같은 제품의 </a:t>
              </a:r>
              <a:r>
                <a:rPr lang="en-US" altLang="ko-KR" sz="1000" dirty="0" smtClean="0"/>
                <a:t>section</a:t>
              </a:r>
              <a:r>
                <a:rPr lang="ko-KR" altLang="en-US" sz="1000" dirty="0" smtClean="0"/>
                <a:t>이 있는 </a:t>
              </a:r>
              <a:r>
                <a:rPr lang="en-US" altLang="ko-KR" sz="1000" dirty="0" smtClean="0"/>
                <a:t>section </a:t>
              </a:r>
              <a:r>
                <a:rPr lang="ko-KR" altLang="en-US" sz="1000" dirty="0" err="1" smtClean="0"/>
                <a:t>모두추천</a:t>
              </a:r>
              <a:endParaRPr lang="en-US" altLang="ko-KR" sz="1000" dirty="0" smtClean="0"/>
            </a:p>
            <a:p>
              <a:pPr marL="1085850" lvl="3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/>
                <a:t>없으면 없는 </a:t>
              </a:r>
              <a:r>
                <a:rPr lang="en-US" altLang="ko-KR" sz="1000" dirty="0" smtClean="0"/>
                <a:t>section </a:t>
              </a:r>
              <a:r>
                <a:rPr lang="ko-KR" altLang="en-US" sz="1000" dirty="0" smtClean="0"/>
                <a:t>모두 추천</a:t>
              </a:r>
              <a:endParaRPr lang="en-US" altLang="ko-KR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46500" y="1686926"/>
              <a:ext cx="55841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제품이 </a:t>
              </a:r>
              <a:r>
                <a:rPr lang="ko-KR" altLang="en-US" sz="1100" b="1" dirty="0" err="1" smtClean="0"/>
                <a:t>적재되어야</a:t>
              </a:r>
              <a:r>
                <a:rPr lang="ko-KR" altLang="en-US" sz="1100" b="1" dirty="0" smtClean="0"/>
                <a:t> 할 </a:t>
              </a:r>
              <a:r>
                <a:rPr lang="en-US" altLang="ko-KR" sz="1100" b="1" dirty="0" smtClean="0"/>
                <a:t>Zone </a:t>
              </a:r>
              <a:r>
                <a:rPr lang="ko-KR" altLang="en-US" sz="1100" b="1" dirty="0" smtClean="0"/>
                <a:t>내에서 같은 제품들이 </a:t>
              </a:r>
              <a:r>
                <a:rPr lang="en-US" altLang="ko-KR" sz="1100" b="1" dirty="0" smtClean="0"/>
                <a:t>Group</a:t>
              </a:r>
              <a:r>
                <a:rPr lang="ko-KR" altLang="en-US" sz="1100" b="1" dirty="0" smtClean="0"/>
                <a:t>을 이루도록 적재</a:t>
              </a:r>
              <a:endParaRPr lang="ko-KR" altLang="en-US" sz="11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5056" y="2357814"/>
              <a:ext cx="893431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규칙</a:t>
              </a:r>
              <a:endParaRPr lang="ko-KR" altLang="en-US" sz="1050" b="1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39372" y="1510897"/>
              <a:ext cx="7318115" cy="490392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85991" y="935014"/>
            <a:ext cx="5199368" cy="5224524"/>
            <a:chOff x="5130057" y="943532"/>
            <a:chExt cx="5199368" cy="5224524"/>
          </a:xfrm>
        </p:grpSpPr>
        <p:grpSp>
          <p:nvGrpSpPr>
            <p:cNvPr id="17" name="그룹 16"/>
            <p:cNvGrpSpPr/>
            <p:nvPr/>
          </p:nvGrpSpPr>
          <p:grpSpPr>
            <a:xfrm>
              <a:off x="5130057" y="943532"/>
              <a:ext cx="5199368" cy="5224524"/>
              <a:chOff x="1815547" y="1093595"/>
              <a:chExt cx="7315214" cy="466085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887754" y="1093595"/>
                <a:ext cx="1185531" cy="32238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/>
                  <a:t>STEP 4</a:t>
                </a:r>
                <a:endParaRPr kumimoji="1" lang="ko-KR" alt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045339" y="1111581"/>
                <a:ext cx="1358163" cy="274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/>
                  <a:t>출고 규칙</a:t>
                </a:r>
                <a:endParaRPr lang="ko-KR" altLang="en-US" sz="1400" b="1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213241" y="2794122"/>
                <a:ext cx="5942119" cy="2004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lvl="2" indent="-2286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ko-KR" altLang="en-US" sz="1000" dirty="0" smtClean="0"/>
                  <a:t>해당 </a:t>
                </a:r>
                <a:r>
                  <a:rPr lang="en-US" altLang="ko-KR" sz="1000" dirty="0" smtClean="0"/>
                  <a:t>Zone </a:t>
                </a:r>
                <a:r>
                  <a:rPr lang="ko-KR" altLang="en-US" sz="1000" dirty="0" smtClean="0"/>
                  <a:t>내 대기</a:t>
                </a:r>
                <a:r>
                  <a:rPr lang="en-US" altLang="ko-KR" sz="1000" dirty="0" smtClean="0"/>
                  <a:t> Zone</a:t>
                </a:r>
                <a:r>
                  <a:rPr lang="ko-KR" altLang="en-US" sz="1000" dirty="0" smtClean="0"/>
                  <a:t>에 있는 제품부터 출고</a:t>
                </a:r>
                <a:endParaRPr lang="en-US" altLang="ko-KR" sz="1000" dirty="0" smtClean="0"/>
              </a:p>
              <a:p>
                <a:pPr marL="685800" lvl="2" indent="-2286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ko-KR" altLang="en-US" sz="1000" dirty="0" smtClean="0"/>
                  <a:t>해당 제품이 적재되어있는 섹션 중 공간이 남은 섹션 탐색</a:t>
                </a:r>
                <a:endParaRPr lang="en-US" altLang="ko-KR" sz="1000" dirty="0" smtClean="0"/>
              </a:p>
              <a:p>
                <a:pPr marL="1143000" lvl="3" indent="-2286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 smtClean="0"/>
                  <a:t>하나일 경우 </a:t>
                </a:r>
                <a:r>
                  <a:rPr lang="en-US" altLang="ko-KR" sz="1000" dirty="0" smtClean="0"/>
                  <a:t>-&gt;</a:t>
                </a:r>
                <a:r>
                  <a:rPr lang="ko-KR" altLang="en-US" sz="1000" dirty="0" smtClean="0"/>
                  <a:t> 추 천</a:t>
                </a:r>
                <a:endParaRPr lang="en-US" altLang="ko-KR" sz="1000" dirty="0" smtClean="0"/>
              </a:p>
              <a:p>
                <a:pPr marL="685800" lvl="2" indent="-2286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ko-KR" altLang="en-US" sz="1000" dirty="0" smtClean="0"/>
                  <a:t>공간이 </a:t>
                </a:r>
                <a:r>
                  <a:rPr lang="ko-KR" altLang="en-US" sz="1000" dirty="0"/>
                  <a:t>있는 </a:t>
                </a:r>
                <a:r>
                  <a:rPr lang="en-GB" altLang="ko-KR" sz="1000" dirty="0"/>
                  <a:t>Section</a:t>
                </a:r>
                <a:r>
                  <a:rPr lang="ko-KR" altLang="en-US" sz="1000" dirty="0"/>
                  <a:t>이 여럿일 경우 주변에도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해당 제품이 적재된 </a:t>
                </a:r>
                <a:r>
                  <a:rPr lang="en-US" altLang="ko-KR" sz="1000" dirty="0"/>
                  <a:t>section</a:t>
                </a:r>
                <a:r>
                  <a:rPr lang="ko-KR" altLang="en-US" sz="1000" dirty="0"/>
                  <a:t>이 있는지 </a:t>
                </a:r>
                <a:r>
                  <a:rPr lang="ko-KR" altLang="en-US" sz="1000" dirty="0" smtClean="0"/>
                  <a:t>탐색</a:t>
                </a:r>
                <a:endParaRPr lang="en-US" altLang="ko-KR" sz="1000" dirty="0"/>
              </a:p>
              <a:p>
                <a:pPr marL="1085850" lvl="3" indent="-1714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 smtClean="0"/>
                  <a:t>주변에 제품이 없는 제품부터 추천</a:t>
                </a:r>
                <a:endParaRPr lang="en-US" altLang="ko-KR" sz="1000" dirty="0"/>
              </a:p>
              <a:p>
                <a:pPr marL="1085850" lvl="3" indent="-1714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 smtClean="0"/>
                  <a:t>여럿일 경우 모두 추천</a:t>
                </a:r>
                <a:endParaRPr lang="en-US" altLang="ko-KR" sz="100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32902" y="1583304"/>
                <a:ext cx="4902797" cy="247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/>
                  <a:t>같은 제품이 </a:t>
                </a:r>
                <a:r>
                  <a:rPr lang="en-US" altLang="ko-KR" sz="1200" b="1" dirty="0" smtClean="0"/>
                  <a:t>Group</a:t>
                </a:r>
                <a:r>
                  <a:rPr lang="ko-KR" altLang="en-US" sz="1200" b="1" dirty="0" smtClean="0"/>
                  <a:t>을 이룰 수 있도록 공간 확보</a:t>
                </a:r>
                <a:endParaRPr lang="ko-KR" altLang="en-US" sz="1200" b="1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815547" y="1404138"/>
                <a:ext cx="7315214" cy="4350315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179919" y="1495367"/>
              <a:ext cx="601814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목적</a:t>
              </a:r>
              <a:endParaRPr lang="ko-KR" altLang="en-US" sz="105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79919" y="2153763"/>
              <a:ext cx="601814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규칙</a:t>
              </a:r>
              <a:endParaRPr lang="ko-KR" altLang="en-US" sz="105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40506" y="2084254"/>
            <a:ext cx="376148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100" b="1" dirty="0"/>
              <a:t>APP</a:t>
            </a:r>
            <a:r>
              <a:rPr lang="ko-KR" altLang="en-US" sz="1100" b="1" dirty="0"/>
              <a:t>내 </a:t>
            </a:r>
            <a:r>
              <a:rPr lang="ko-KR" altLang="en-US" sz="1100" b="1" dirty="0" err="1"/>
              <a:t>적재제품</a:t>
            </a:r>
            <a:r>
              <a:rPr lang="ko-KR" altLang="en-US" sz="1100" b="1" dirty="0"/>
              <a:t> 위치 추천을 통해 작업자가 적재</a:t>
            </a:r>
            <a:endParaRPr lang="en-US" altLang="ko-KR" sz="11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967917" y="2106991"/>
            <a:ext cx="376148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100" b="1" dirty="0" err="1"/>
              <a:t>출고시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APP</a:t>
            </a:r>
            <a:r>
              <a:rPr lang="ko-KR" altLang="en-US" sz="1100" b="1" dirty="0"/>
              <a:t>내 위치 </a:t>
            </a:r>
            <a:r>
              <a:rPr lang="ko-KR" altLang="en-US" sz="1100" b="1" dirty="0" smtClean="0"/>
              <a:t>검색 기능을 통해 검색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2660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453076" y="4781680"/>
            <a:ext cx="342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ko-KR" sz="1200" b="1" dirty="0">
                <a:latin typeface="+mn-ea"/>
              </a:rPr>
              <a:t>2014-15</a:t>
            </a:r>
            <a:r>
              <a:rPr lang="ko-KR" altLang="en-US" sz="1200" b="1" dirty="0">
                <a:latin typeface="+mn-ea"/>
              </a:rPr>
              <a:t>년의 월별  </a:t>
            </a:r>
            <a:r>
              <a:rPr lang="en-US" altLang="ko-KR" sz="1200" b="1" dirty="0">
                <a:latin typeface="+mn-ea"/>
              </a:rPr>
              <a:t>A </a:t>
            </a:r>
            <a:r>
              <a:rPr lang="ko-KR" altLang="en-US" sz="1200" b="1" dirty="0">
                <a:latin typeface="+mn-ea"/>
              </a:rPr>
              <a:t>그룹의 제품의 </a:t>
            </a:r>
            <a:r>
              <a:rPr lang="ko-KR" altLang="en-US" sz="1200" b="1" dirty="0" err="1">
                <a:latin typeface="+mn-ea"/>
              </a:rPr>
              <a:t>일치율이</a:t>
            </a:r>
            <a:r>
              <a:rPr lang="ko-KR" altLang="en-US" sz="1200" b="1" dirty="0">
                <a:latin typeface="+mn-ea"/>
              </a:rPr>
              <a:t> 평균 </a:t>
            </a:r>
            <a:r>
              <a:rPr lang="en-US" altLang="ko-KR" sz="1200" b="1" dirty="0">
                <a:latin typeface="+mn-ea"/>
              </a:rPr>
              <a:t>51</a:t>
            </a:r>
            <a:r>
              <a:rPr lang="en-US" altLang="ko-KR" sz="1200" b="1" dirty="0" smtClean="0">
                <a:latin typeface="+mn-ea"/>
              </a:rPr>
              <a:t>%</a:t>
            </a:r>
            <a:r>
              <a:rPr lang="ko-KR" altLang="en-US" sz="1200" b="1" dirty="0" smtClean="0">
                <a:latin typeface="+mn-ea"/>
              </a:rPr>
              <a:t>로 매년 유행하는 원단이 바뀜에 따라 품목의 변동이 컸음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791" y="2092829"/>
            <a:ext cx="32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en-US" altLang="ko-KR" sz="1200" b="1" u="sng" dirty="0">
                <a:latin typeface="+mn-ea"/>
              </a:rPr>
              <a:t>2014-15</a:t>
            </a:r>
            <a:r>
              <a:rPr lang="ko-KR" altLang="en-US" sz="1200" b="1" u="sng" dirty="0">
                <a:latin typeface="+mn-ea"/>
              </a:rPr>
              <a:t>년 </a:t>
            </a:r>
            <a:r>
              <a:rPr lang="en-US" altLang="ko-KR" sz="1200" b="1" u="sng" dirty="0">
                <a:latin typeface="+mn-ea"/>
              </a:rPr>
              <a:t>A Group </a:t>
            </a:r>
            <a:r>
              <a:rPr lang="ko-KR" altLang="en-US" sz="1200" b="1" u="sng" dirty="0">
                <a:latin typeface="+mn-ea"/>
              </a:rPr>
              <a:t>제품 수의 변화 추이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8471" y="5797772"/>
            <a:ext cx="10550514" cy="3385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화학섬유 수요의 변동성을 고려하여 최적의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n-ea"/>
              </a:rPr>
              <a:t>기간동안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제품군 재분석 및 섹션 개수 재할당을 위해 이동평균법 사용 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9" name="제목 1"/>
          <p:cNvSpPr txBox="1">
            <a:spLocks/>
          </p:cNvSpPr>
          <p:nvPr/>
        </p:nvSpPr>
        <p:spPr>
          <a:xfrm>
            <a:off x="862342" y="263549"/>
            <a:ext cx="3585479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5 – </a:t>
            </a:r>
            <a:r>
              <a:rPr kumimoji="1" lang="ko-KR" altLang="en-US" sz="1800" b="1" dirty="0" err="1" smtClean="0"/>
              <a:t>제품군</a:t>
            </a:r>
            <a:r>
              <a:rPr kumimoji="1" lang="ko-KR" altLang="en-US" sz="1800" b="1" dirty="0" smtClean="0"/>
              <a:t> 및 섹션 재할당</a:t>
            </a:r>
            <a:endParaRPr kumimoji="1" lang="ko-KR" altLang="en-US" sz="3200" b="1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4" y="2529243"/>
            <a:ext cx="3273836" cy="1908213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465963" y="873577"/>
            <a:ext cx="3416658" cy="515118"/>
          </a:xfrm>
          <a:custGeom>
            <a:avLst/>
            <a:gdLst>
              <a:gd name="connsiteX0" fmla="*/ 0 w 3981859"/>
              <a:gd name="connsiteY0" fmla="*/ 0 h 620932"/>
              <a:gd name="connsiteX1" fmla="*/ 3671393 w 3981859"/>
              <a:gd name="connsiteY1" fmla="*/ 0 h 620932"/>
              <a:gd name="connsiteX2" fmla="*/ 3981859 w 3981859"/>
              <a:gd name="connsiteY2" fmla="*/ 310466 h 620932"/>
              <a:gd name="connsiteX3" fmla="*/ 3671393 w 3981859"/>
              <a:gd name="connsiteY3" fmla="*/ 620932 h 620932"/>
              <a:gd name="connsiteX4" fmla="*/ 0 w 3981859"/>
              <a:gd name="connsiteY4" fmla="*/ 620932 h 620932"/>
              <a:gd name="connsiteX5" fmla="*/ 0 w 3981859"/>
              <a:gd name="connsiteY5" fmla="*/ 0 h 6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859" h="620932">
                <a:moveTo>
                  <a:pt x="0" y="0"/>
                </a:moveTo>
                <a:lnTo>
                  <a:pt x="3671393" y="0"/>
                </a:lnTo>
                <a:lnTo>
                  <a:pt x="3981859" y="310466"/>
                </a:lnTo>
                <a:lnTo>
                  <a:pt x="3671393" y="620932"/>
                </a:lnTo>
                <a:lnTo>
                  <a:pt x="0" y="62093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dist="50800" sx="47000" sy="47000" algn="ctr" rotWithShape="0">
              <a:srgbClr val="000000">
                <a:alpha val="69000"/>
              </a:srgbClr>
            </a:outerShdw>
          </a:effectLst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48006" rIns="179236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 smtClean="0">
                <a:latin typeface="+mn-ea"/>
                <a:ea typeface="+mn-ea"/>
              </a:rPr>
              <a:t>1.</a:t>
            </a:r>
            <a:r>
              <a:rPr lang="ko-KR" altLang="en-US" sz="1800" b="1" kern="1200" dirty="0" smtClean="0">
                <a:latin typeface="+mn-ea"/>
                <a:ea typeface="+mn-ea"/>
              </a:rPr>
              <a:t> 연도별 분석</a:t>
            </a:r>
            <a:endParaRPr lang="ko-KR" altLang="en-US" sz="1800" b="1" kern="1200" dirty="0">
              <a:latin typeface="+mn-ea"/>
              <a:ea typeface="+mn-ea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523023" y="873577"/>
            <a:ext cx="3447175" cy="515118"/>
          </a:xfrm>
          <a:custGeom>
            <a:avLst/>
            <a:gdLst>
              <a:gd name="connsiteX0" fmla="*/ 0 w 3981859"/>
              <a:gd name="connsiteY0" fmla="*/ 0 h 620932"/>
              <a:gd name="connsiteX1" fmla="*/ 3671393 w 3981859"/>
              <a:gd name="connsiteY1" fmla="*/ 0 h 620932"/>
              <a:gd name="connsiteX2" fmla="*/ 3981859 w 3981859"/>
              <a:gd name="connsiteY2" fmla="*/ 310466 h 620932"/>
              <a:gd name="connsiteX3" fmla="*/ 3671393 w 3981859"/>
              <a:gd name="connsiteY3" fmla="*/ 620932 h 620932"/>
              <a:gd name="connsiteX4" fmla="*/ 0 w 3981859"/>
              <a:gd name="connsiteY4" fmla="*/ 620932 h 620932"/>
              <a:gd name="connsiteX5" fmla="*/ 310466 w 3981859"/>
              <a:gd name="connsiteY5" fmla="*/ 310466 h 620932"/>
              <a:gd name="connsiteX6" fmla="*/ 0 w 3981859"/>
              <a:gd name="connsiteY6" fmla="*/ 0 h 6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859" h="620932">
                <a:moveTo>
                  <a:pt x="0" y="0"/>
                </a:moveTo>
                <a:lnTo>
                  <a:pt x="3671393" y="0"/>
                </a:lnTo>
                <a:lnTo>
                  <a:pt x="3981859" y="310466"/>
                </a:lnTo>
                <a:lnTo>
                  <a:pt x="3671393" y="620932"/>
                </a:lnTo>
                <a:lnTo>
                  <a:pt x="0" y="620932"/>
                </a:lnTo>
                <a:lnTo>
                  <a:pt x="310466" y="31046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2475" tIns="48006" rIns="334469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 smtClean="0">
                <a:latin typeface="+mn-ea"/>
                <a:ea typeface="+mn-ea"/>
              </a:rPr>
              <a:t>2.</a:t>
            </a:r>
            <a:r>
              <a:rPr lang="ko-KR" altLang="en-US" sz="1800" b="1" kern="1200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할당 검증</a:t>
            </a:r>
            <a:endParaRPr lang="ko-KR" altLang="en-US" sz="1800" b="1" kern="1200" dirty="0">
              <a:latin typeface="+mn-ea"/>
              <a:ea typeface="+mn-ea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8610600" y="873577"/>
            <a:ext cx="3286874" cy="515118"/>
          </a:xfrm>
          <a:custGeom>
            <a:avLst/>
            <a:gdLst>
              <a:gd name="connsiteX0" fmla="*/ 0 w 3981859"/>
              <a:gd name="connsiteY0" fmla="*/ 0 h 620932"/>
              <a:gd name="connsiteX1" fmla="*/ 3671393 w 3981859"/>
              <a:gd name="connsiteY1" fmla="*/ 0 h 620932"/>
              <a:gd name="connsiteX2" fmla="*/ 3981859 w 3981859"/>
              <a:gd name="connsiteY2" fmla="*/ 310466 h 620932"/>
              <a:gd name="connsiteX3" fmla="*/ 3671393 w 3981859"/>
              <a:gd name="connsiteY3" fmla="*/ 620932 h 620932"/>
              <a:gd name="connsiteX4" fmla="*/ 0 w 3981859"/>
              <a:gd name="connsiteY4" fmla="*/ 620932 h 620932"/>
              <a:gd name="connsiteX5" fmla="*/ 310466 w 3981859"/>
              <a:gd name="connsiteY5" fmla="*/ 310466 h 620932"/>
              <a:gd name="connsiteX6" fmla="*/ 0 w 3981859"/>
              <a:gd name="connsiteY6" fmla="*/ 0 h 62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859" h="620932">
                <a:moveTo>
                  <a:pt x="0" y="0"/>
                </a:moveTo>
                <a:lnTo>
                  <a:pt x="3671393" y="0"/>
                </a:lnTo>
                <a:lnTo>
                  <a:pt x="3981859" y="310466"/>
                </a:lnTo>
                <a:lnTo>
                  <a:pt x="3671393" y="620932"/>
                </a:lnTo>
                <a:lnTo>
                  <a:pt x="0" y="620932"/>
                </a:lnTo>
                <a:lnTo>
                  <a:pt x="310466" y="31046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50800" sx="47000" sy="47000" algn="ctr" rotWithShape="0">
              <a:srgbClr val="000000">
                <a:alpha val="69000"/>
              </a:srgbClr>
            </a:outerShdw>
          </a:effectLst>
        </p:spPr>
        <p:style>
          <a:lnRef idx="3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2475" tIns="48006" rIns="334469" bIns="48006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dirty="0" smtClean="0">
                <a:latin typeface="+mn-ea"/>
                <a:ea typeface="+mn-ea"/>
              </a:rPr>
              <a:t>3.</a:t>
            </a:r>
            <a:r>
              <a:rPr lang="ko-KR" altLang="en-US" sz="1800" b="1" kern="1200" dirty="0" smtClean="0">
                <a:latin typeface="+mn-ea"/>
                <a:ea typeface="+mn-ea"/>
              </a:rPr>
              <a:t> </a:t>
            </a:r>
            <a:r>
              <a:rPr lang="en-US" altLang="ko-KR" sz="1800" b="1" kern="1200" dirty="0" smtClean="0">
                <a:latin typeface="+mn-ea"/>
                <a:ea typeface="+mn-ea"/>
              </a:rPr>
              <a:t>2</a:t>
            </a:r>
            <a:r>
              <a:rPr lang="ko-KR" altLang="en-US" sz="1800" b="1" kern="1200" dirty="0" smtClean="0">
                <a:latin typeface="+mn-ea"/>
                <a:ea typeface="+mn-ea"/>
              </a:rPr>
              <a:t>개월간 같은 제품 수</a:t>
            </a:r>
            <a:endParaRPr lang="ko-KR" altLang="en-US" sz="1800" b="1" kern="1200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46" y="2327013"/>
            <a:ext cx="4519654" cy="20300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36001" y="4781679"/>
            <a:ext cx="3429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+mn-ea"/>
              </a:rPr>
              <a:t>2015</a:t>
            </a:r>
            <a:r>
              <a:rPr lang="ko-KR" altLang="en-US" sz="1200" b="1" dirty="0" smtClean="0">
                <a:latin typeface="+mn-ea"/>
              </a:rPr>
              <a:t>년 기준 </a:t>
            </a:r>
            <a:r>
              <a:rPr lang="en-US" altLang="ko-KR" sz="1200" b="1" dirty="0" smtClean="0">
                <a:latin typeface="+mn-ea"/>
              </a:rPr>
              <a:t>A</a:t>
            </a:r>
            <a:r>
              <a:rPr lang="ko-KR" altLang="en-US" sz="1200" b="1" dirty="0" smtClean="0">
                <a:latin typeface="+mn-ea"/>
              </a:rPr>
              <a:t>그룹 월 평균 재고량의 평균으로 할당 시 </a:t>
            </a:r>
            <a:r>
              <a:rPr lang="en-US" altLang="ko-KR" sz="1200" b="1" dirty="0" smtClean="0">
                <a:latin typeface="+mn-ea"/>
              </a:rPr>
              <a:t>5</a:t>
            </a:r>
            <a:r>
              <a:rPr lang="ko-KR" altLang="en-US" sz="1200" b="1" dirty="0" smtClean="0">
                <a:latin typeface="+mn-ea"/>
              </a:rPr>
              <a:t>달 커버 불가능</a:t>
            </a:r>
            <a:endParaRPr lang="en-US" altLang="ko-KR" sz="1200" b="1" dirty="0">
              <a:latin typeface="+mn-ea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ko-KR" altLang="en-US" sz="1200" b="1" dirty="0" smtClean="0">
                <a:latin typeface="+mn-ea"/>
              </a:rPr>
              <a:t>창고 이용 효율 매우 떨어진다고 판단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/>
            </a:r>
            <a:br>
              <a:rPr lang="en-US" altLang="ko-KR" sz="1200" b="1" dirty="0" smtClean="0">
                <a:latin typeface="+mn-ea"/>
              </a:rPr>
            </a:br>
            <a:r>
              <a:rPr lang="en-US" altLang="ko-KR" sz="1200" b="1" dirty="0" smtClean="0">
                <a:latin typeface="+mn-ea"/>
              </a:rPr>
              <a:t>: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이동평균법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적용</a:t>
            </a:r>
            <a:endParaRPr lang="en-US" altLang="ko-KR" sz="1200" b="1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0690" y="1953894"/>
            <a:ext cx="2775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/>
              <a:t>* </a:t>
            </a:r>
            <a:r>
              <a:rPr lang="ko-KR" altLang="en-US" sz="1050" b="1" dirty="0" smtClean="0"/>
              <a:t>섹션 </a:t>
            </a:r>
            <a:r>
              <a:rPr lang="ko-KR" altLang="en-US" sz="1050" b="1" dirty="0" err="1" smtClean="0"/>
              <a:t>한단위에</a:t>
            </a:r>
            <a:r>
              <a:rPr lang="ko-KR" altLang="en-US" sz="1050" b="1" dirty="0" smtClean="0"/>
              <a:t> 평균 </a:t>
            </a:r>
            <a:r>
              <a:rPr lang="en-US" altLang="ko-KR" sz="1050" b="1" dirty="0" smtClean="0"/>
              <a:t>10000 KG </a:t>
            </a:r>
            <a:r>
              <a:rPr lang="ko-KR" altLang="en-US" sz="1050" b="1" dirty="0" smtClean="0"/>
              <a:t>적재 가능</a:t>
            </a:r>
            <a:endParaRPr lang="en-US" altLang="ko-KR" sz="1050" b="1" dirty="0" smtClean="0"/>
          </a:p>
          <a:p>
            <a:pPr algn="r"/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즉</a:t>
            </a:r>
            <a:r>
              <a:rPr lang="en-US" altLang="ko-KR" sz="1050" b="1" dirty="0" smtClean="0"/>
              <a:t>, Y</a:t>
            </a:r>
            <a:r>
              <a:rPr lang="ko-KR" altLang="en-US" sz="1050" b="1" dirty="0" smtClean="0"/>
              <a:t>축 한 칸은 섹션 </a:t>
            </a:r>
            <a:r>
              <a:rPr lang="en-US" altLang="ko-KR" sz="1050" b="1" dirty="0" smtClean="0"/>
              <a:t>10</a:t>
            </a:r>
            <a:r>
              <a:rPr lang="ko-KR" altLang="en-US" sz="1050" b="1" dirty="0" smtClean="0"/>
              <a:t>개를 의미</a:t>
            </a:r>
            <a:r>
              <a:rPr lang="en-US" altLang="ko-KR" sz="1050" b="1" dirty="0" smtClean="0"/>
              <a:t>)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229929" y="4783127"/>
            <a:ext cx="3429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ko-KR" altLang="en-US" sz="1200" b="1" dirty="0" smtClean="0">
                <a:latin typeface="+mn-ea"/>
              </a:rPr>
              <a:t>월평균 </a:t>
            </a:r>
            <a:r>
              <a:rPr lang="en-US" altLang="ko-KR" sz="1200" b="1" dirty="0" smtClean="0">
                <a:latin typeface="+mn-ea"/>
              </a:rPr>
              <a:t>A</a:t>
            </a:r>
            <a:r>
              <a:rPr lang="ko-KR" altLang="en-US" sz="1200" b="1" dirty="0" smtClean="0">
                <a:latin typeface="+mn-ea"/>
              </a:rPr>
              <a:t>그룹 </a:t>
            </a:r>
            <a:r>
              <a:rPr lang="ko-KR" altLang="en-US" sz="1200" b="1" dirty="0" err="1" smtClean="0">
                <a:latin typeface="+mn-ea"/>
              </a:rPr>
              <a:t>제품수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: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14.6</a:t>
            </a:r>
            <a:r>
              <a:rPr lang="ko-KR" altLang="en-US" sz="1200" b="1" dirty="0" smtClean="0">
                <a:latin typeface="+mn-ea"/>
              </a:rPr>
              <a:t>개</a:t>
            </a:r>
            <a:endParaRPr lang="en-US" altLang="ko-KR" sz="1200" b="1" dirty="0" smtClean="0">
              <a:latin typeface="+mn-ea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ko-KR" altLang="en-US" sz="1200" b="1" dirty="0" smtClean="0">
                <a:latin typeface="+mn-ea"/>
              </a:rPr>
              <a:t>전달과의 평균 </a:t>
            </a:r>
            <a:r>
              <a:rPr lang="ko-KR" altLang="en-US" sz="1200" b="1" dirty="0" err="1" smtClean="0">
                <a:latin typeface="+mn-ea"/>
              </a:rPr>
              <a:t>일치율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: 58.6%</a:t>
            </a:r>
          </a:p>
          <a:p>
            <a:endParaRPr lang="en-US" altLang="ko-KR" sz="1200" b="1" dirty="0">
              <a:latin typeface="+mn-ea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월별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+mn-ea"/>
              </a:rPr>
              <a:t>제품군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+mn-ea"/>
              </a:rPr>
              <a:t>재분류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 실시 </a:t>
            </a:r>
            <a:endParaRPr lang="en-US" altLang="ko-KR" sz="12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4" y="1494651"/>
            <a:ext cx="2591226" cy="15547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24" y="3028305"/>
            <a:ext cx="2743950" cy="16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21" y="4455677"/>
            <a:ext cx="4080139" cy="1632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22" y="1389588"/>
            <a:ext cx="4050562" cy="16206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622" y="2945185"/>
            <a:ext cx="3989003" cy="1596052"/>
          </a:xfrm>
          <a:prstGeom prst="rect">
            <a:avLst/>
          </a:prstGeom>
        </p:spPr>
      </p:pic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sp>
        <p:nvSpPr>
          <p:cNvPr id="28" name="TextBox 27"/>
          <p:cNvSpPr txBox="1"/>
          <p:nvPr/>
        </p:nvSpPr>
        <p:spPr>
          <a:xfrm>
            <a:off x="5377337" y="6064900"/>
            <a:ext cx="5976463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초기값부터 시작하여 매일 </a:t>
            </a:r>
            <a:r>
              <a:rPr lang="en-US" altLang="ko-KR" sz="1200" b="1" dirty="0" smtClean="0">
                <a:solidFill>
                  <a:srgbClr val="C00000"/>
                </a:solidFill>
                <a:latin typeface="+mn-ea"/>
              </a:rPr>
              <a:t>10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일 치의 </a:t>
            </a:r>
            <a:r>
              <a:rPr lang="en-US" altLang="ko-KR" sz="1200" b="1" dirty="0" smtClean="0">
                <a:solidFill>
                  <a:srgbClr val="C00000"/>
                </a:solidFill>
                <a:latin typeface="+mn-ea"/>
              </a:rPr>
              <a:t>Data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를 대상으로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할당할 섹션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+mn-ea"/>
              </a:rPr>
              <a:t>갯수를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예측한다</a:t>
            </a:r>
            <a:r>
              <a:rPr lang="en-US" altLang="ko-KR" sz="1200" b="1" dirty="0" smtClean="0">
                <a:solidFill>
                  <a:srgbClr val="C00000"/>
                </a:solidFill>
                <a:latin typeface="+mn-ea"/>
              </a:rPr>
              <a:t>.</a:t>
            </a:r>
            <a:endParaRPr lang="ko-KR" altLang="en-US" sz="12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49599" y="776266"/>
            <a:ext cx="4373726" cy="2234815"/>
            <a:chOff x="701026" y="2187243"/>
            <a:chExt cx="4844858" cy="2434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701026" y="2187243"/>
              <a:ext cx="4740405" cy="2434197"/>
              <a:chOff x="597857" y="4706492"/>
              <a:chExt cx="4477803" cy="1395783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597858" y="4706492"/>
                <a:ext cx="4477802" cy="1686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dirty="0" smtClean="0"/>
                  <a:t>이동 평균법 </a:t>
                </a:r>
                <a:r>
                  <a:rPr kumimoji="1" lang="en-US" altLang="ko-KR" sz="1500" dirty="0" smtClean="0"/>
                  <a:t>(Moving Average)</a:t>
                </a:r>
                <a:endParaRPr kumimoji="1" lang="ko-KR" altLang="en-US" sz="15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7857" y="4874340"/>
                <a:ext cx="4477803" cy="12279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차기</a:t>
                </a:r>
                <a:r>
                  <a:rPr lang="en-US" altLang="ko-KR" sz="1400" dirty="0" smtClean="0"/>
                  <a:t> </a:t>
                </a:r>
                <a:r>
                  <a:rPr lang="ko-KR" altLang="en-US" sz="1400" dirty="0" err="1"/>
                  <a:t>예측치를</a:t>
                </a:r>
                <a:r>
                  <a:rPr lang="ko-KR" altLang="en-US" sz="1400" dirty="0"/>
                  <a:t> 현 시점에서 가까운 </a:t>
                </a:r>
                <a:r>
                  <a:rPr lang="en-US" altLang="ko-KR" sz="1400" dirty="0"/>
                  <a:t>N</a:t>
                </a:r>
                <a:r>
                  <a:rPr lang="ko-KR" altLang="en-US" sz="1400" dirty="0"/>
                  <a:t>개의 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ko-KR" altLang="en-US" sz="1400" dirty="0" smtClean="0"/>
                  <a:t>데이터를 </a:t>
                </a:r>
                <a:r>
                  <a:rPr lang="ko-KR" altLang="en-US" sz="1400" dirty="0"/>
                  <a:t>평균하여 차례로 구하여 나가는 </a:t>
                </a:r>
                <a:r>
                  <a:rPr lang="ko-KR" altLang="en-US" sz="1400" dirty="0" smtClean="0"/>
                  <a:t>방법</a:t>
                </a:r>
                <a:endParaRPr lang="en-US" altLang="ko-KR" sz="1400" dirty="0" smtClean="0"/>
              </a:p>
              <a:p>
                <a:endParaRPr lang="en-US" altLang="ko-KR" sz="1600" dirty="0"/>
              </a:p>
              <a:p>
                <a:endParaRPr lang="en-US" altLang="ko-KR" sz="1600" dirty="0" smtClean="0"/>
              </a:p>
              <a:p>
                <a:endParaRPr lang="en-US" altLang="ko-KR" sz="1600" dirty="0"/>
              </a:p>
              <a:p>
                <a:endParaRPr lang="ko-KR" altLang="en-US" sz="1600" dirty="0"/>
              </a:p>
              <a:p>
                <a:endParaRPr lang="ko-KR" altLang="en-US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16004" y="3263322"/>
              <a:ext cx="4729880" cy="1269190"/>
              <a:chOff x="6514286" y="3957439"/>
              <a:chExt cx="4729880" cy="12691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514286" y="3957439"/>
                    <a:ext cx="2954419" cy="4148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4286" y="3957439"/>
                    <a:ext cx="2954419" cy="4148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41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838505" y="4400692"/>
                    <a:ext cx="1845293" cy="6806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ko-KR" altLang="en-US" i="0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505" y="4400692"/>
                    <a:ext cx="1845293" cy="68063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128" b="-2330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/>
                  <p:cNvSpPr/>
                  <p:nvPr/>
                </p:nvSpPr>
                <p:spPr>
                  <a:xfrm>
                    <a:off x="9347523" y="4983484"/>
                    <a:ext cx="1257369" cy="2431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ko-KR" altLang="en-US" sz="120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r>
                      <a:rPr lang="ko-KR" altLang="en-US" sz="1200" dirty="0" smtClean="0"/>
                      <a:t> </a:t>
                    </a:r>
                    <a:r>
                      <a:rPr lang="en-US" altLang="ko-KR" sz="1200" dirty="0" smtClean="0"/>
                      <a:t>: </a:t>
                    </a:r>
                    <a:r>
                      <a:rPr lang="ko-KR" altLang="en-US" sz="1200" dirty="0" smtClean="0"/>
                      <a:t>차기 </a:t>
                    </a:r>
                    <a:r>
                      <a:rPr lang="ko-KR" altLang="en-US" sz="1200" dirty="0" err="1" smtClean="0"/>
                      <a:t>예측치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4" name="직사각형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7523" y="4983484"/>
                    <a:ext cx="1257369" cy="24314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703" r="-29032" b="-405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9420339" y="4411210"/>
                    <a:ext cx="1221692" cy="1620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en-US" altLang="ko-KR" sz="1200" dirty="0" smtClean="0"/>
                      <a:t>: </a:t>
                    </a:r>
                    <a:r>
                      <a:rPr lang="ko-KR" altLang="en-US" sz="1200" dirty="0" smtClean="0"/>
                      <a:t>실적치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0339" y="4411210"/>
                    <a:ext cx="1221692" cy="1620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972" t="-37500" b="-87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9420340" y="4733624"/>
                    <a:ext cx="1823826" cy="1620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ko-KR" altLang="en-US" sz="1200" dirty="0" smtClean="0"/>
                      <a:t> </a:t>
                    </a:r>
                    <a:r>
                      <a:rPr lang="en-US" altLang="ko-KR" sz="1200" dirty="0" smtClean="0"/>
                      <a:t>: </a:t>
                    </a:r>
                    <a:r>
                      <a:rPr lang="ko-KR" altLang="en-US" sz="1200" dirty="0" smtClean="0"/>
                      <a:t>이동평균항의 수</a:t>
                    </a:r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0340" y="4733624"/>
                    <a:ext cx="1823826" cy="1620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321" t="-37500" b="-8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아래쪽 화살표 3"/>
          <p:cNvSpPr/>
          <p:nvPr/>
        </p:nvSpPr>
        <p:spPr>
          <a:xfrm rot="10800000">
            <a:off x="1996351" y="3078337"/>
            <a:ext cx="585926" cy="61468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49599" y="3760275"/>
            <a:ext cx="4279430" cy="2581624"/>
            <a:chOff x="597857" y="4706492"/>
            <a:chExt cx="4477803" cy="1612388"/>
          </a:xfrm>
        </p:grpSpPr>
        <p:sp>
          <p:nvSpPr>
            <p:cNvPr id="57" name="직사각형 56"/>
            <p:cNvSpPr/>
            <p:nvPr/>
          </p:nvSpPr>
          <p:spPr>
            <a:xfrm>
              <a:off x="597858" y="4706492"/>
              <a:ext cx="4477802" cy="1686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 smtClean="0"/>
                <a:t>과거의 </a:t>
              </a:r>
              <a:r>
                <a:rPr kumimoji="1" lang="ko-KR" altLang="en-US" sz="1500" dirty="0" err="1" smtClean="0"/>
                <a:t>기간수</a:t>
              </a:r>
              <a:r>
                <a:rPr kumimoji="1" lang="en-US" altLang="ko-KR" sz="1500" dirty="0" smtClean="0"/>
                <a:t>(N)</a:t>
              </a:r>
              <a:endParaRPr kumimoji="1" lang="ko-KR" altLang="en-US" sz="15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7857" y="4874341"/>
              <a:ext cx="4477803" cy="14445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rgbClr val="C00000"/>
                  </a:solidFill>
                </a:rPr>
                <a:t>N</a:t>
              </a:r>
              <a:r>
                <a:rPr lang="ko-KR" altLang="en-US" sz="1400" b="1" dirty="0" smtClean="0">
                  <a:solidFill>
                    <a:srgbClr val="C00000"/>
                  </a:solidFill>
                </a:rPr>
                <a:t>이 커지면 → </a:t>
              </a:r>
              <a:r>
                <a:rPr lang="ko-KR" altLang="en-US" sz="1400" dirty="0" smtClean="0"/>
                <a:t>미래의 </a:t>
              </a:r>
              <a:r>
                <a:rPr lang="ko-KR" altLang="en-US" sz="1400" dirty="0" err="1" smtClean="0"/>
                <a:t>예측치는</a:t>
              </a:r>
              <a:r>
                <a:rPr lang="ko-KR" altLang="en-US" sz="1400" dirty="0" smtClean="0"/>
                <a:t> 우연에 의한 변화를 반영하는 폭이 줄어들어 안정적인 </a:t>
              </a:r>
              <a:r>
                <a:rPr lang="ko-KR" altLang="en-US" sz="1400" dirty="0" err="1" smtClean="0"/>
                <a:t>예측치가</a:t>
              </a:r>
              <a:r>
                <a:rPr lang="ko-KR" altLang="en-US" sz="1400" dirty="0" smtClean="0"/>
                <a:t> 되는 장점이 있지만 수요의 변화에 빠르게 반응하지 못하게 된다</a:t>
              </a:r>
              <a:r>
                <a:rPr lang="en-US" altLang="ko-KR" sz="1400" dirty="0" smtClean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</a:rPr>
                <a:t>N</a:t>
              </a:r>
              <a:r>
                <a:rPr lang="ko-KR" altLang="en-US" sz="1400" b="1" dirty="0">
                  <a:solidFill>
                    <a:srgbClr val="C00000"/>
                  </a:solidFill>
                </a:rPr>
                <a:t>이 </a:t>
              </a:r>
              <a:r>
                <a:rPr lang="ko-KR" altLang="en-US" sz="1400" b="1" dirty="0" smtClean="0">
                  <a:solidFill>
                    <a:srgbClr val="C00000"/>
                  </a:solidFill>
                </a:rPr>
                <a:t>작아지면 → </a:t>
              </a:r>
              <a:r>
                <a:rPr lang="ko-KR" altLang="en-US" sz="1400" dirty="0" smtClean="0"/>
                <a:t>시장의 변화에 잘 적응하는 대신에 </a:t>
              </a:r>
              <a:r>
                <a:rPr lang="ko-KR" altLang="en-US" sz="1400" dirty="0" err="1" smtClean="0"/>
                <a:t>우연요인을</a:t>
              </a:r>
              <a:r>
                <a:rPr lang="ko-KR" altLang="en-US" sz="1400" dirty="0" smtClean="0"/>
                <a:t> 상쇄시키지 못하므로 시장의 변화에 과민하게 반응할 염려가 있다</a:t>
              </a:r>
              <a:r>
                <a:rPr lang="en-US" altLang="ko-KR" sz="1400" dirty="0" smtClean="0"/>
                <a:t>.</a:t>
              </a:r>
              <a:endParaRPr lang="en-US" altLang="ko-KR" sz="1400" dirty="0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862342" y="263549"/>
            <a:ext cx="3585479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STEP 5 – </a:t>
            </a:r>
            <a:r>
              <a:rPr kumimoji="1" lang="ko-KR" altLang="en-US" sz="1800" b="1" dirty="0" err="1" smtClean="0"/>
              <a:t>제품군</a:t>
            </a:r>
            <a:r>
              <a:rPr kumimoji="1" lang="ko-KR" altLang="en-US" sz="1800" b="1" dirty="0" smtClean="0"/>
              <a:t> 및 섹션 재할당</a:t>
            </a:r>
            <a:endParaRPr kumimoji="1" lang="ko-KR" altLang="en-US" sz="32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643911" y="892764"/>
            <a:ext cx="3283883" cy="1524783"/>
            <a:chOff x="4640421" y="833297"/>
            <a:chExt cx="3283883" cy="1524783"/>
          </a:xfrm>
        </p:grpSpPr>
        <p:sp>
          <p:nvSpPr>
            <p:cNvPr id="26" name="TextBox 25"/>
            <p:cNvSpPr txBox="1"/>
            <p:nvPr/>
          </p:nvSpPr>
          <p:spPr>
            <a:xfrm>
              <a:off x="4720119" y="833297"/>
              <a:ext cx="2634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N</a:t>
              </a:r>
              <a:r>
                <a:rPr lang="ko-KR" altLang="en-US" sz="1400" b="1" dirty="0" smtClean="0"/>
                <a:t>값은 어떻게 결정할 것인가 </a:t>
              </a:r>
              <a:r>
                <a:rPr lang="en-US" altLang="ko-KR" sz="1400" b="1" dirty="0" smtClean="0"/>
                <a:t>?</a:t>
              </a:r>
              <a:endParaRPr lang="ko-KR" altLang="en-US" sz="1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40421" y="1280862"/>
              <a:ext cx="3265920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/>
                <a:t>검증</a:t>
              </a:r>
              <a:r>
                <a:rPr lang="en-US" altLang="ko-KR" sz="1400" b="1" dirty="0" smtClean="0"/>
                <a:t/>
              </a:r>
              <a:br>
                <a:rPr lang="en-US" altLang="ko-KR" sz="1400" b="1" dirty="0" smtClean="0"/>
              </a:br>
              <a:endParaRPr lang="en-US" altLang="ko-KR" sz="14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/>
                <a:t>15</a:t>
              </a:r>
              <a:r>
                <a:rPr lang="ko-KR" altLang="en-US" sz="1200" dirty="0" smtClean="0"/>
                <a:t>일 이동평균값</a:t>
              </a:r>
              <a:endParaRPr lang="en-US" altLang="ko-KR" sz="1200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/>
                <a:t>10</a:t>
              </a:r>
              <a:r>
                <a:rPr lang="ko-KR" altLang="en-US" sz="1200" dirty="0" smtClean="0"/>
                <a:t>일 이동평균값</a:t>
              </a:r>
              <a:endParaRPr lang="en-US" altLang="ko-KR" sz="1200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일 이동평균값</a:t>
              </a:r>
              <a:endParaRPr lang="ko-KR" alt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67426" y="1274326"/>
              <a:ext cx="1856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 smtClean="0"/>
                <a:t> </a:t>
              </a:r>
              <a:r>
                <a:rPr lang="en-US" altLang="ko-KR" sz="1050" b="1" dirty="0" smtClean="0"/>
                <a:t>2015</a:t>
              </a:r>
              <a:r>
                <a:rPr lang="ko-KR" altLang="en-US" sz="1050" b="1" dirty="0" smtClean="0"/>
                <a:t>년 </a:t>
              </a:r>
              <a:r>
                <a:rPr lang="en-US" altLang="ko-KR" sz="1050" b="1" dirty="0" smtClean="0"/>
                <a:t>5</a:t>
              </a:r>
              <a:r>
                <a:rPr lang="ko-KR" altLang="en-US" sz="1050" b="1" dirty="0" smtClean="0"/>
                <a:t>월 </a:t>
              </a:r>
              <a:r>
                <a:rPr lang="ko-KR" altLang="en-US" sz="1050" b="1" dirty="0" err="1" smtClean="0"/>
                <a:t>실제값과</a:t>
              </a:r>
              <a:r>
                <a:rPr lang="ko-KR" altLang="en-US" sz="1050" b="1" dirty="0" smtClean="0"/>
                <a:t> 비교</a:t>
              </a:r>
              <a:endParaRPr lang="en-US" altLang="ko-KR" sz="1050" b="1" dirty="0" smtClean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781519" y="2191127"/>
            <a:ext cx="630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00000"/>
                </a:solidFill>
              </a:rPr>
              <a:t>N = 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86996" y="3693019"/>
            <a:ext cx="819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00000"/>
                </a:solidFill>
              </a:rPr>
              <a:t>N = 10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813926" y="5291037"/>
            <a:ext cx="724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00000"/>
                </a:solidFill>
              </a:rPr>
              <a:t>N = 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1640" y="1001415"/>
            <a:ext cx="2775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smtClean="0"/>
              <a:t>* </a:t>
            </a:r>
            <a:r>
              <a:rPr lang="ko-KR" altLang="en-US" sz="1050" b="1" dirty="0" smtClean="0"/>
              <a:t>섹션 </a:t>
            </a:r>
            <a:r>
              <a:rPr lang="ko-KR" altLang="en-US" sz="1050" b="1" dirty="0" err="1" smtClean="0"/>
              <a:t>한단위에</a:t>
            </a:r>
            <a:r>
              <a:rPr lang="ko-KR" altLang="en-US" sz="1050" b="1" dirty="0" smtClean="0"/>
              <a:t> 평균 </a:t>
            </a:r>
            <a:r>
              <a:rPr lang="en-US" altLang="ko-KR" sz="1050" b="1" dirty="0" smtClean="0"/>
              <a:t>10000 KG </a:t>
            </a:r>
            <a:r>
              <a:rPr lang="ko-KR" altLang="en-US" sz="1050" b="1" dirty="0" smtClean="0"/>
              <a:t>적재 가능</a:t>
            </a:r>
            <a:endParaRPr lang="en-US" altLang="ko-KR" sz="1050" b="1" dirty="0" smtClean="0"/>
          </a:p>
          <a:p>
            <a:pPr algn="r"/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즉</a:t>
            </a:r>
            <a:r>
              <a:rPr lang="en-US" altLang="ko-KR" sz="1050" b="1" dirty="0" smtClean="0"/>
              <a:t>, Y</a:t>
            </a:r>
            <a:r>
              <a:rPr lang="ko-KR" altLang="en-US" sz="1050" b="1" dirty="0" smtClean="0"/>
              <a:t>축 한 칸은 섹션 </a:t>
            </a:r>
            <a:r>
              <a:rPr lang="en-US" altLang="ko-KR" sz="1050" b="1" dirty="0" smtClean="0"/>
              <a:t>1</a:t>
            </a:r>
            <a:r>
              <a:rPr lang="ko-KR" altLang="en-US" sz="1050" b="1" dirty="0" smtClean="0"/>
              <a:t>개를 의미</a:t>
            </a:r>
            <a:r>
              <a:rPr lang="en-US" altLang="ko-KR" sz="1050" b="1" dirty="0" smtClean="0"/>
              <a:t>)</a:t>
            </a:r>
            <a:endParaRPr lang="ko-KR" alt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43911" y="3125580"/>
            <a:ext cx="35660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최대값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최대값을</a:t>
            </a:r>
            <a:r>
              <a:rPr lang="en-US" altLang="ko-KR" sz="1400" dirty="0" smtClean="0"/>
              <a:t> </a:t>
            </a:r>
            <a:r>
              <a:rPr lang="ko-KR" altLang="en-US" sz="1400" b="1" dirty="0" smtClean="0"/>
              <a:t>커버하기 </a:t>
            </a:r>
            <a:r>
              <a:rPr lang="ko-KR" altLang="en-US" sz="1400" b="1" dirty="0" smtClean="0"/>
              <a:t>위해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N=15</a:t>
            </a:r>
            <a:r>
              <a:rPr lang="ko-KR" altLang="en-US" sz="1200" b="1" dirty="0" smtClean="0"/>
              <a:t>일 </a:t>
            </a:r>
            <a:r>
              <a:rPr lang="ko-KR" altLang="en-US" sz="1200" dirty="0" smtClean="0"/>
              <a:t>→ 최소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섹션을 추가할당해야함</a:t>
            </a:r>
            <a:endParaRPr lang="en-US" altLang="ko-KR" sz="1200" dirty="0" smtClean="0"/>
          </a:p>
          <a:p>
            <a:r>
              <a:rPr lang="en-US" altLang="ko-KR" sz="1200" b="1" dirty="0" smtClean="0"/>
              <a:t>N=10</a:t>
            </a:r>
            <a:r>
              <a:rPr lang="ko-KR" altLang="en-US" sz="1200" b="1" dirty="0" smtClean="0"/>
              <a:t>일 </a:t>
            </a:r>
            <a:r>
              <a:rPr lang="ko-KR" altLang="en-US" sz="1200" dirty="0"/>
              <a:t>→ </a:t>
            </a:r>
            <a:r>
              <a:rPr lang="ko-KR" altLang="en-US" sz="1200" dirty="0" smtClean="0"/>
              <a:t>최소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섹션을 추가할당해야함</a:t>
            </a:r>
            <a:endParaRPr lang="en-US" altLang="ko-KR" sz="1200" dirty="0" smtClean="0"/>
          </a:p>
          <a:p>
            <a:r>
              <a:rPr lang="en-US" altLang="ko-KR" sz="1200" b="1" dirty="0" smtClean="0"/>
              <a:t>N=5</a:t>
            </a:r>
            <a:r>
              <a:rPr lang="ko-KR" altLang="en-US" sz="1200" b="1" dirty="0" smtClean="0"/>
              <a:t>일 </a:t>
            </a:r>
            <a:r>
              <a:rPr lang="ko-KR" altLang="en-US" sz="1200" dirty="0" smtClean="0"/>
              <a:t>→ 최소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섹션을 추가할당해야함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400" b="1" dirty="0" smtClean="0"/>
              <a:t>따라서</a:t>
            </a:r>
            <a:r>
              <a:rPr lang="en-US" altLang="ko-KR" sz="1400" b="1" dirty="0" smtClean="0"/>
              <a:t>,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N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= 10</a:t>
            </a:r>
            <a:r>
              <a:rPr lang="ko-KR" altLang="en-US" sz="1400" b="1" dirty="0" smtClean="0"/>
              <a:t>으로 선정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558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893889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시스템 도입 방안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2.4</a:t>
            </a:r>
            <a:endParaRPr kumimoji="1" lang="ko-KR" altLang="en-US" sz="1350" dirty="0"/>
          </a:p>
        </p:txBody>
      </p:sp>
      <p:grpSp>
        <p:nvGrpSpPr>
          <p:cNvPr id="8" name="그룹 7"/>
          <p:cNvGrpSpPr/>
          <p:nvPr/>
        </p:nvGrpSpPr>
        <p:grpSpPr>
          <a:xfrm>
            <a:off x="4444018" y="720165"/>
            <a:ext cx="7640889" cy="2571792"/>
            <a:chOff x="1808144" y="1865128"/>
            <a:chExt cx="5281289" cy="2376587"/>
          </a:xfrm>
        </p:grpSpPr>
        <p:sp>
          <p:nvSpPr>
            <p:cNvPr id="9" name="TextBox 8"/>
            <p:cNvSpPr txBox="1"/>
            <p:nvPr/>
          </p:nvSpPr>
          <p:spPr>
            <a:xfrm>
              <a:off x="2050514" y="2375189"/>
              <a:ext cx="5038919" cy="820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prstClr val="black"/>
                  </a:solidFill>
                </a:rPr>
                <a:t>생산되는 제품에는 바코드를 부착하기 시작한다</a:t>
              </a:r>
              <a:r>
                <a:rPr lang="en-US" altLang="ko-KR" sz="1200" b="1" dirty="0" smtClean="0">
                  <a:solidFill>
                    <a:prstClr val="black"/>
                  </a:solidFill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 smtClean="0">
                  <a:solidFill>
                    <a:prstClr val="black"/>
                  </a:solidFill>
                </a:rPr>
                <a:t>C Group </a:t>
              </a:r>
              <a:r>
                <a:rPr lang="ko-KR" altLang="en-US" sz="1200" b="1" dirty="0" smtClean="0">
                  <a:solidFill>
                    <a:prstClr val="black"/>
                  </a:solidFill>
                </a:rPr>
                <a:t>부터 시작하여 </a:t>
              </a:r>
              <a:r>
                <a:rPr lang="en-US" altLang="ko-KR" sz="1200" b="1" dirty="0" smtClean="0">
                  <a:solidFill>
                    <a:prstClr val="black"/>
                  </a:solidFill>
                </a:rPr>
                <a:t>B Group </a:t>
              </a:r>
              <a:r>
                <a:rPr lang="ko-KR" altLang="en-US" sz="1200" b="1" dirty="0" smtClean="0">
                  <a:solidFill>
                    <a:prstClr val="black"/>
                  </a:solidFill>
                </a:rPr>
                <a:t>순으로 바코드를 붙여 나가기 시작한다</a:t>
              </a:r>
              <a:r>
                <a:rPr lang="en-US" altLang="ko-KR" sz="1200" b="1" dirty="0" smtClean="0">
                  <a:solidFill>
                    <a:prstClr val="black"/>
                  </a:solidFill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prstClr val="black"/>
                  </a:solidFill>
                </a:rPr>
                <a:t>바코드가 안 붙은 제품부터 출고한다</a:t>
              </a:r>
              <a:r>
                <a:rPr lang="en-US" altLang="ko-KR" sz="1200" b="1" dirty="0" smtClean="0">
                  <a:solidFill>
                    <a:prstClr val="black"/>
                  </a:solidFill>
                </a:rPr>
                <a:t>.</a:t>
              </a:r>
              <a:endParaRPr lang="en-US" altLang="ko-KR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08144" y="1865128"/>
              <a:ext cx="5132668" cy="2772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 smtClean="0">
                  <a:solidFill>
                    <a:prstClr val="white"/>
                  </a:solidFill>
                </a:rPr>
                <a:t>전제조건</a:t>
              </a:r>
              <a:endParaRPr kumimoji="1"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08144" y="2134242"/>
              <a:ext cx="5120193" cy="210747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62852"/>
              </p:ext>
            </p:extLst>
          </p:nvPr>
        </p:nvGraphicFramePr>
        <p:xfrm>
          <a:off x="4444019" y="3683387"/>
          <a:ext cx="7453455" cy="26715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71818">
                  <a:extLst>
                    <a:ext uri="{9D8B030D-6E8A-4147-A177-3AD203B41FA5}">
                      <a16:colId xmlns:a16="http://schemas.microsoft.com/office/drawing/2014/main" val="2154542297"/>
                    </a:ext>
                  </a:extLst>
                </a:gridCol>
                <a:gridCol w="2056753">
                  <a:extLst>
                    <a:ext uri="{9D8B030D-6E8A-4147-A177-3AD203B41FA5}">
                      <a16:colId xmlns:a16="http://schemas.microsoft.com/office/drawing/2014/main" val="277552750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72927991"/>
                    </a:ext>
                  </a:extLst>
                </a:gridCol>
                <a:gridCol w="2538884">
                  <a:extLst>
                    <a:ext uri="{9D8B030D-6E8A-4147-A177-3AD203B41FA5}">
                      <a16:colId xmlns:a16="http://schemas.microsoft.com/office/drawing/2014/main" val="2430120127"/>
                    </a:ext>
                  </a:extLst>
                </a:gridCol>
              </a:tblGrid>
              <a:tr h="3110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대안</a:t>
                      </a:r>
                      <a:r>
                        <a:rPr lang="en-US" altLang="ko-KR" sz="1400" dirty="0" smtClean="0"/>
                        <a:t>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대안</a:t>
                      </a:r>
                      <a:r>
                        <a:rPr lang="en-US" altLang="ko-KR" sz="1400" dirty="0" smtClean="0"/>
                        <a:t>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대안</a:t>
                      </a:r>
                      <a:r>
                        <a:rPr lang="en-US" altLang="ko-KR" sz="1400" dirty="0" smtClean="0"/>
                        <a:t>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156880"/>
                  </a:ext>
                </a:extLst>
              </a:tr>
              <a:tr h="709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설명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바코드가 부착된 제품과 부착되지 않은 제품의 박스 색상을 다르게 하는 방안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바코드가 부착된 제품과 부착되지 않은 제품의 박스 노끈 색상을 다르게 하는 방안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바코드가 부착된 제품과 부착되지 않은 제품을 다른 구역에 보관하는 방안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06470"/>
                  </a:ext>
                </a:extLst>
              </a:tr>
              <a:tr h="58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장점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 smtClean="0"/>
                        <a:t>높은 </a:t>
                      </a:r>
                      <a:r>
                        <a:rPr lang="ko-KR" altLang="en-US" sz="1200" dirty="0" err="1" smtClean="0"/>
                        <a:t>식별성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높은 </a:t>
                      </a:r>
                      <a:r>
                        <a:rPr lang="ko-KR" altLang="en-US" sz="1200" dirty="0" err="1" smtClean="0"/>
                        <a:t>식별성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상대적으로 저렴한 비용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 smtClean="0"/>
                        <a:t>추가 비용이 발생하지 않음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692917"/>
                  </a:ext>
                </a:extLst>
              </a:tr>
              <a:tr h="1009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단점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추가 비용이 발생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바코드가 붙은 제품과 안 붙은 제품이 같이 출고될 경우가 발생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 smtClean="0"/>
                        <a:t>바코드가 붙은 제품과 안 붙은 제품이 같이 출고될 경우가 발생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낮은 </a:t>
                      </a:r>
                      <a:r>
                        <a:rPr lang="ko-KR" altLang="en-US" sz="1200" dirty="0" err="1" smtClean="0"/>
                        <a:t>식별성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구역 구분을 위해 창고 재정리가 필요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401541"/>
                  </a:ext>
                </a:extLst>
              </a:tr>
            </a:tbl>
          </a:graphicData>
        </a:graphic>
      </p:graphicFrame>
      <p:sp>
        <p:nvSpPr>
          <p:cNvPr id="15" name="아래쪽 화살표 14"/>
          <p:cNvSpPr/>
          <p:nvPr/>
        </p:nvSpPr>
        <p:spPr>
          <a:xfrm>
            <a:off x="7936663" y="3296352"/>
            <a:ext cx="468166" cy="370384"/>
          </a:xfrm>
          <a:prstGeom prst="downArrow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46568" y="2695807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사용자 교육을 통한 시스템 유지 및 보수</a:t>
            </a:r>
            <a:endParaRPr lang="en-US" altLang="ko-KR" sz="1200" b="1" dirty="0" smtClean="0"/>
          </a:p>
          <a:p>
            <a:endParaRPr lang="ko-KR" altLang="en-US" sz="1200" dirty="0"/>
          </a:p>
        </p:txBody>
      </p:sp>
      <p:pic>
        <p:nvPicPr>
          <p:cNvPr id="21" name="Picture 8" descr="https://d30y9cdsu7xlg0.cloudfront.net/png/95188-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65" y="2404904"/>
            <a:ext cx="748724" cy="7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4224" y="1508129"/>
            <a:ext cx="3705433" cy="3959085"/>
            <a:chOff x="165144" y="1600415"/>
            <a:chExt cx="3982125" cy="3959085"/>
          </a:xfrm>
        </p:grpSpPr>
        <p:grpSp>
          <p:nvGrpSpPr>
            <p:cNvPr id="3" name="그룹 2"/>
            <p:cNvGrpSpPr/>
            <p:nvPr/>
          </p:nvGrpSpPr>
          <p:grpSpPr>
            <a:xfrm>
              <a:off x="1038764" y="2800281"/>
              <a:ext cx="2090159" cy="1975845"/>
              <a:chOff x="-116882" y="1924843"/>
              <a:chExt cx="2090159" cy="1975845"/>
            </a:xfrm>
          </p:grpSpPr>
          <p:pic>
            <p:nvPicPr>
              <p:cNvPr id="17" name="Picture 20" descr="https://www.helpship.com/images/cargo-palle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75" y="1924843"/>
                <a:ext cx="1802799" cy="1198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-48430" y="3162024"/>
                <a:ext cx="202170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/>
                  <a:t>박스 단위 </a:t>
                </a:r>
                <a:r>
                  <a:rPr lang="en-US" altLang="ko-KR" sz="1400" b="1" dirty="0" smtClean="0"/>
                  <a:t>: 25,000 </a:t>
                </a:r>
                <a:r>
                  <a:rPr lang="ko-KR" altLang="en-US" sz="1400" b="1" dirty="0" smtClean="0"/>
                  <a:t>개</a:t>
                </a:r>
                <a:endParaRPr lang="en-US" altLang="ko-KR" sz="1400" b="1" dirty="0" smtClean="0"/>
              </a:p>
              <a:p>
                <a:r>
                  <a:rPr lang="ko-KR" altLang="en-US" sz="1400" b="1" dirty="0" smtClean="0"/>
                  <a:t>팔레트 단위 </a:t>
                </a:r>
                <a:r>
                  <a:rPr lang="en-US" altLang="ko-KR" sz="1400" b="1" dirty="0" smtClean="0"/>
                  <a:t>: 2,500 </a:t>
                </a:r>
                <a:r>
                  <a:rPr lang="ko-KR" altLang="en-US" sz="1400" b="1" dirty="0" smtClean="0"/>
                  <a:t>개</a:t>
                </a:r>
                <a:endParaRPr lang="en-US" altLang="ko-KR" sz="1400" b="1" dirty="0" smtClean="0"/>
              </a:p>
              <a:p>
                <a:r>
                  <a:rPr lang="ko-KR" altLang="en-US" sz="1400" b="1" dirty="0" smtClean="0">
                    <a:solidFill>
                      <a:srgbClr val="C00000"/>
                    </a:solidFill>
                  </a:rPr>
                  <a:t>약 </a:t>
                </a:r>
                <a:r>
                  <a:rPr lang="en-US" altLang="ko-KR" sz="1400" b="1" dirty="0" smtClean="0">
                    <a:solidFill>
                      <a:srgbClr val="C00000"/>
                    </a:solidFill>
                  </a:rPr>
                  <a:t>1,250 t</a:t>
                </a:r>
                <a:endParaRPr lang="ko-KR" altLang="en-US" sz="1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82" y="2839558"/>
                <a:ext cx="761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C00000"/>
                    </a:solidFill>
                  </a:rPr>
                  <a:t>TOTAL</a:t>
                </a:r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808357" y="5163135"/>
              <a:ext cx="27687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생산량을 제외한 창고 내 재고량</a:t>
              </a:r>
              <a:endParaRPr lang="ko-KR" altLang="en-US" sz="1400" b="1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5144" y="1600415"/>
              <a:ext cx="3982125" cy="28329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 smtClean="0">
                  <a:solidFill>
                    <a:prstClr val="white"/>
                  </a:solidFill>
                </a:rPr>
                <a:t>현재 상황</a:t>
              </a:r>
              <a:endParaRPr kumimoji="1"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8357" y="1883709"/>
              <a:ext cx="3325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* 2016</a:t>
              </a:r>
              <a:r>
                <a:rPr lang="ko-KR" altLang="en-US" sz="1400" dirty="0" smtClean="0"/>
                <a:t>년 </a:t>
              </a:r>
              <a:r>
                <a:rPr lang="en-US" altLang="ko-KR" sz="1400" dirty="0" smtClean="0"/>
                <a:t>5/27 </a:t>
              </a:r>
              <a:r>
                <a:rPr lang="ko-KR" altLang="en-US" sz="1400" dirty="0" smtClean="0"/>
                <a:t>기업 방문 당시 상황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65145" y="1870416"/>
              <a:ext cx="3968250" cy="368908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016649" y="3666736"/>
            <a:ext cx="2308194" cy="26896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444060" y="1727795"/>
            <a:ext cx="3801416" cy="3619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54" indent="-385754">
              <a:lnSpc>
                <a:spcPct val="11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소개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1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내용</a:t>
            </a:r>
            <a:endParaRPr kumimoji="1" lang="en-US" altLang="ko-KR" sz="16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7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시스템 시연</a:t>
            </a:r>
            <a:r>
              <a:rPr kumimoji="1" lang="en-US" altLang="ko-KR" sz="2400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24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3.1 </a:t>
            </a:r>
            <a:r>
              <a:rPr kumimoji="1"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메뉴구조도</a:t>
            </a: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3.2 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kumimoji="1"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7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결과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18681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메뉴 구조도 </a:t>
            </a:r>
            <a:r>
              <a:rPr kumimoji="1" lang="en-US" altLang="ko-KR" sz="1800" b="1" dirty="0" smtClean="0"/>
              <a:t>- App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3.1</a:t>
            </a:r>
            <a:endParaRPr kumimoji="1" lang="ko-KR" altLang="en-US" sz="1350" dirty="0"/>
          </a:p>
        </p:txBody>
      </p:sp>
      <p:sp>
        <p:nvSpPr>
          <p:cNvPr id="8" name="직사각형 7"/>
          <p:cNvSpPr/>
          <p:nvPr/>
        </p:nvSpPr>
        <p:spPr>
          <a:xfrm>
            <a:off x="257723" y="3876818"/>
            <a:ext cx="27529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창고 내에서 작업하는 작업자를 위한 시스템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창고 작업자는 입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출고 </a:t>
            </a: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업무시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등록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조회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수정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도움말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작업단위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팔레트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박스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기준으로 메뉴 제공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99" y="1064583"/>
            <a:ext cx="2969159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작업자를 </a:t>
            </a:r>
            <a:r>
              <a:rPr lang="ko-KR" altLang="en-US" sz="1600" b="1" dirty="0">
                <a:solidFill>
                  <a:schemeClr val="bg1"/>
                </a:solidFill>
              </a:rPr>
              <a:t>위한 </a:t>
            </a:r>
            <a:r>
              <a:rPr lang="en-US" altLang="ko-KR" sz="1600" b="1" dirty="0">
                <a:solidFill>
                  <a:schemeClr val="bg1"/>
                </a:solidFill>
              </a:rPr>
              <a:t>App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94919" y="1257201"/>
            <a:ext cx="1365917" cy="534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App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System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88084" y="1347037"/>
            <a:ext cx="1138548" cy="335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팔레트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20201" y="1308398"/>
            <a:ext cx="728160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등 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20200" y="2217172"/>
            <a:ext cx="728161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 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20194" y="2995154"/>
            <a:ext cx="883141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조회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20193" y="3773136"/>
            <a:ext cx="728168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출 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16220" y="4877895"/>
            <a:ext cx="715567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도움말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stCxn id="11" idx="3"/>
            <a:endCxn id="15" idx="1"/>
          </p:cNvCxnSpPr>
          <p:nvPr/>
        </p:nvCxnSpPr>
        <p:spPr>
          <a:xfrm flipV="1">
            <a:off x="4660836" y="1520466"/>
            <a:ext cx="259365" cy="3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5" idx="3"/>
            <a:endCxn id="14" idx="1"/>
          </p:cNvCxnSpPr>
          <p:nvPr/>
        </p:nvCxnSpPr>
        <p:spPr>
          <a:xfrm flipV="1">
            <a:off x="5648361" y="1514664"/>
            <a:ext cx="339723" cy="5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5" idx="3"/>
            <a:endCxn id="30" idx="1"/>
          </p:cNvCxnSpPr>
          <p:nvPr/>
        </p:nvCxnSpPr>
        <p:spPr>
          <a:xfrm>
            <a:off x="5648361" y="1520466"/>
            <a:ext cx="342698" cy="47985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1" idx="3"/>
            <a:endCxn id="17" idx="1"/>
          </p:cNvCxnSpPr>
          <p:nvPr/>
        </p:nvCxnSpPr>
        <p:spPr>
          <a:xfrm>
            <a:off x="4660836" y="1524322"/>
            <a:ext cx="259364" cy="90491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1" idx="3"/>
            <a:endCxn id="18" idx="1"/>
          </p:cNvCxnSpPr>
          <p:nvPr/>
        </p:nvCxnSpPr>
        <p:spPr>
          <a:xfrm>
            <a:off x="4660836" y="1524322"/>
            <a:ext cx="259358" cy="16829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1" idx="3"/>
            <a:endCxn id="19" idx="1"/>
          </p:cNvCxnSpPr>
          <p:nvPr/>
        </p:nvCxnSpPr>
        <p:spPr>
          <a:xfrm>
            <a:off x="4660836" y="1524322"/>
            <a:ext cx="259357" cy="246088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1" idx="3"/>
            <a:endCxn id="20" idx="1"/>
          </p:cNvCxnSpPr>
          <p:nvPr/>
        </p:nvCxnSpPr>
        <p:spPr>
          <a:xfrm>
            <a:off x="4660836" y="1524322"/>
            <a:ext cx="255384" cy="356564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991059" y="1832694"/>
            <a:ext cx="1135987" cy="335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박스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91058" y="3819265"/>
            <a:ext cx="1135988" cy="335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팔레트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91059" y="4304922"/>
            <a:ext cx="1135987" cy="335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박스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19" idx="3"/>
            <a:endCxn id="31" idx="1"/>
          </p:cNvCxnSpPr>
          <p:nvPr/>
        </p:nvCxnSpPr>
        <p:spPr>
          <a:xfrm>
            <a:off x="5648361" y="3985204"/>
            <a:ext cx="342697" cy="1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9" idx="3"/>
            <a:endCxn id="32" idx="1"/>
          </p:cNvCxnSpPr>
          <p:nvPr/>
        </p:nvCxnSpPr>
        <p:spPr>
          <a:xfrm>
            <a:off x="5648361" y="3985204"/>
            <a:ext cx="342698" cy="48734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988083" y="4790579"/>
            <a:ext cx="1138548" cy="335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출고중량조회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9" idx="3"/>
            <a:endCxn id="35" idx="1"/>
          </p:cNvCxnSpPr>
          <p:nvPr/>
        </p:nvCxnSpPr>
        <p:spPr>
          <a:xfrm>
            <a:off x="5648361" y="3985204"/>
            <a:ext cx="339722" cy="9730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49599" y="1330917"/>
            <a:ext cx="2969159" cy="46798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7500980" y="1064584"/>
            <a:ext cx="4367053" cy="4946214"/>
            <a:chOff x="147912" y="1292493"/>
            <a:chExt cx="3216100" cy="5051061"/>
          </a:xfrm>
        </p:grpSpPr>
        <p:sp>
          <p:nvSpPr>
            <p:cNvPr id="41" name="TextBox 40"/>
            <p:cNvSpPr txBox="1"/>
            <p:nvPr/>
          </p:nvSpPr>
          <p:spPr>
            <a:xfrm>
              <a:off x="984201" y="1912352"/>
              <a:ext cx="1585874" cy="88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C00000"/>
                  </a:solidFill>
                </a:rPr>
                <a:t>사용편의성의 증대</a:t>
              </a:r>
              <a:endParaRPr lang="en-US" altLang="ko-KR" sz="1400" b="1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ko-KR" altLang="en-US" sz="1200" dirty="0" smtClean="0"/>
                <a:t>조회 화면의 일부 </a:t>
              </a:r>
              <a:r>
                <a:rPr lang="ko-KR" altLang="en-US" sz="1200" dirty="0" err="1" smtClean="0"/>
                <a:t>검색어를</a:t>
              </a:r>
              <a:r>
                <a:rPr lang="ko-KR" altLang="en-US" sz="1200" dirty="0" smtClean="0"/>
                <a:t> 제외한</a:t>
              </a:r>
              <a:r>
                <a:rPr lang="en-US" altLang="ko-KR" sz="1200" dirty="0"/>
                <a:t> </a:t>
              </a:r>
              <a:r>
                <a:rPr lang="en-US" altLang="ko-KR" sz="1200" dirty="0" smtClean="0"/>
                <a:t>95%</a:t>
              </a:r>
              <a:r>
                <a:rPr lang="ko-KR" altLang="en-US" sz="1200" dirty="0" smtClean="0"/>
                <a:t>의 </a:t>
              </a:r>
              <a:r>
                <a:rPr lang="ko-KR" altLang="en-US" sz="1200" dirty="0" err="1" smtClean="0"/>
                <a:t>입력창은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바코드스캐너로 입력 가능</a:t>
              </a:r>
              <a:endParaRPr lang="en-US" altLang="ko-KR" sz="1200" dirty="0" smtClean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47912" y="1558422"/>
              <a:ext cx="3216100" cy="4785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47912" y="1292493"/>
              <a:ext cx="3216100" cy="28056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dirty="0" smtClean="0"/>
                <a:t>특징</a:t>
              </a:r>
              <a:endParaRPr kumimoji="1" lang="ko-KR" altLang="en-US" sz="135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851893" y="2702694"/>
            <a:ext cx="16652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</a:rPr>
              <a:t>일괄 등록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/>
              <a:t>LOT(</a:t>
            </a:r>
            <a:r>
              <a:rPr lang="ko-KR" altLang="en-US" sz="1200" dirty="0" smtClean="0"/>
              <a:t>팔레트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단위의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입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출고가 가능하여 프로세스 시간 단축</a:t>
            </a:r>
            <a:endParaRPr lang="en-US" altLang="ko-KR" sz="12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8791452" y="3654754"/>
            <a:ext cx="1836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</a:rPr>
              <a:t>입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고추천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출고지시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err="1" smtClean="0"/>
              <a:t>창고근로자</a:t>
            </a:r>
            <a:r>
              <a:rPr lang="ko-KR" altLang="en-US" sz="1200" dirty="0" smtClean="0"/>
              <a:t> 업무 효율도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상승 및 창고내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제품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군집율</a:t>
            </a:r>
            <a:r>
              <a:rPr lang="ko-KR" altLang="en-US" sz="1200" dirty="0" smtClean="0"/>
              <a:t> 증가  </a:t>
            </a:r>
            <a:endParaRPr lang="en-US" altLang="ko-KR" sz="12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8880648" y="4701229"/>
            <a:ext cx="16652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</a:rPr>
              <a:t>출고 중량 조회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err="1" smtClean="0"/>
              <a:t>출고시</a:t>
            </a:r>
            <a:r>
              <a:rPr lang="ko-KR" altLang="en-US" sz="1200" dirty="0" smtClean="0"/>
              <a:t> 부족 중량조회가능으로 </a:t>
            </a:r>
            <a:r>
              <a:rPr lang="ko-KR" altLang="en-US" sz="1200" dirty="0" err="1" smtClean="0"/>
              <a:t>출고업무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프로세스 개선</a:t>
            </a:r>
            <a:endParaRPr lang="en-US" altLang="ko-KR" sz="12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1" y="1548690"/>
            <a:ext cx="1346433" cy="2124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33" y="1662960"/>
            <a:ext cx="1095401" cy="172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362" y="3736512"/>
            <a:ext cx="1100884" cy="172800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939" y="1669350"/>
            <a:ext cx="1093554" cy="17280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282" y="3751392"/>
            <a:ext cx="1089726" cy="1800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4908547" y="5552511"/>
            <a:ext cx="894788" cy="4241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등록전용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11" idx="3"/>
            <a:endCxn id="49" idx="1"/>
          </p:cNvCxnSpPr>
          <p:nvPr/>
        </p:nvCxnSpPr>
        <p:spPr>
          <a:xfrm>
            <a:off x="4660836" y="1524322"/>
            <a:ext cx="247711" cy="42402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16776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메뉴 구조도 </a:t>
            </a:r>
            <a:r>
              <a:rPr kumimoji="1" lang="en-US" altLang="ko-KR" sz="1800" b="1" dirty="0" smtClean="0"/>
              <a:t>- Web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3.1</a:t>
            </a:r>
            <a:endParaRPr kumimoji="1" lang="ko-KR" altLang="en-US" sz="1350" dirty="0"/>
          </a:p>
        </p:txBody>
      </p:sp>
      <p:grpSp>
        <p:nvGrpSpPr>
          <p:cNvPr id="3" name="그룹 2"/>
          <p:cNvGrpSpPr/>
          <p:nvPr/>
        </p:nvGrpSpPr>
        <p:grpSpPr>
          <a:xfrm>
            <a:off x="190851" y="1048355"/>
            <a:ext cx="8593560" cy="4567594"/>
            <a:chOff x="316594" y="1282602"/>
            <a:chExt cx="8593560" cy="4567594"/>
          </a:xfrm>
        </p:grpSpPr>
        <p:sp>
          <p:nvSpPr>
            <p:cNvPr id="7" name="직사각형 6"/>
            <p:cNvSpPr/>
            <p:nvPr/>
          </p:nvSpPr>
          <p:spPr>
            <a:xfrm>
              <a:off x="316594" y="1282602"/>
              <a:ext cx="3162920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b="1" dirty="0" smtClean="0"/>
                <a:t>관리자를 위한 </a:t>
              </a:r>
              <a:r>
                <a:rPr kumimoji="1" lang="en-US" altLang="ko-KR" sz="1350" b="1" dirty="0" smtClean="0"/>
                <a:t>Web</a:t>
              </a:r>
              <a:endParaRPr kumimoji="1" lang="ko-KR" altLang="en-US" sz="135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6594" y="1551472"/>
              <a:ext cx="3153585" cy="429872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594341" y="1313006"/>
              <a:ext cx="5315813" cy="4356273"/>
              <a:chOff x="5443328" y="1169062"/>
              <a:chExt cx="4990828" cy="398803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7434382" y="3950851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입고 완료</a:t>
                </a:r>
                <a:endPara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9518748" y="196188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입고</a:t>
                </a:r>
                <a:r>
                  <a:rPr lang="en-US" altLang="ko-KR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출고</a:t>
                </a:r>
                <a:endParaRPr lang="en-US" altLang="ko-KR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분석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518748" y="2334613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재고보유</a:t>
                </a:r>
                <a:endParaRPr lang="en-US" altLang="ko-KR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일수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434382" y="1253210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재고 조회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434382" y="319357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입고 예정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391173" y="1243685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</a:t>
                </a:r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고 </a:t>
                </a:r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관리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434382" y="3571760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입고 보류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391173" y="319357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입고 관리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514176" y="196188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분석및조회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443328" y="1169062"/>
                <a:ext cx="718416" cy="48549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Web</a:t>
                </a:r>
              </a:p>
              <a:p>
                <a:pPr algn="ctr"/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system</a:t>
                </a:r>
              </a:p>
            </p:txBody>
          </p:sp>
          <p:cxnSp>
            <p:nvCxnSpPr>
              <p:cNvPr id="25" name="꺾인 연결선 24"/>
              <p:cNvCxnSpPr>
                <a:stCxn id="22" idx="3"/>
                <a:endCxn id="18" idx="1"/>
              </p:cNvCxnSpPr>
              <p:nvPr/>
            </p:nvCxnSpPr>
            <p:spPr>
              <a:xfrm>
                <a:off x="6161744" y="1411809"/>
                <a:ext cx="229429" cy="726"/>
              </a:xfrm>
              <a:prstGeom prst="bentConnector3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꺾인 연결선 25"/>
              <p:cNvCxnSpPr>
                <a:stCxn id="22" idx="3"/>
                <a:endCxn id="20" idx="1"/>
              </p:cNvCxnSpPr>
              <p:nvPr/>
            </p:nvCxnSpPr>
            <p:spPr>
              <a:xfrm>
                <a:off x="6161744" y="1411809"/>
                <a:ext cx="229429" cy="1950613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 26"/>
              <p:cNvCxnSpPr>
                <a:stCxn id="20" idx="3"/>
                <a:endCxn id="19" idx="1"/>
              </p:cNvCxnSpPr>
              <p:nvPr/>
            </p:nvCxnSpPr>
            <p:spPr>
              <a:xfrm>
                <a:off x="7306581" y="3362422"/>
                <a:ext cx="127801" cy="378188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18" idx="3"/>
                <a:endCxn id="15" idx="1"/>
              </p:cNvCxnSpPr>
              <p:nvPr/>
            </p:nvCxnSpPr>
            <p:spPr>
              <a:xfrm>
                <a:off x="7306582" y="1409359"/>
                <a:ext cx="127801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20" idx="3"/>
                <a:endCxn id="17" idx="1"/>
              </p:cNvCxnSpPr>
              <p:nvPr/>
            </p:nvCxnSpPr>
            <p:spPr>
              <a:xfrm>
                <a:off x="7306581" y="3362422"/>
                <a:ext cx="127801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21" idx="3"/>
                <a:endCxn id="11" idx="1"/>
              </p:cNvCxnSpPr>
              <p:nvPr/>
            </p:nvCxnSpPr>
            <p:spPr>
              <a:xfrm>
                <a:off x="9429584" y="2130732"/>
                <a:ext cx="89164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꺾인 연결선 30"/>
              <p:cNvCxnSpPr>
                <a:stCxn id="21" idx="3"/>
                <a:endCxn id="14" idx="1"/>
              </p:cNvCxnSpPr>
              <p:nvPr/>
            </p:nvCxnSpPr>
            <p:spPr>
              <a:xfrm>
                <a:off x="9429584" y="2130732"/>
                <a:ext cx="89164" cy="372731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꺾인 연결선 31"/>
              <p:cNvCxnSpPr>
                <a:stCxn id="20" idx="3"/>
                <a:endCxn id="10" idx="1"/>
              </p:cNvCxnSpPr>
              <p:nvPr/>
            </p:nvCxnSpPr>
            <p:spPr>
              <a:xfrm>
                <a:off x="7306581" y="3362422"/>
                <a:ext cx="127801" cy="757279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9518748" y="3931133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고객사</a:t>
                </a:r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정보</a:t>
                </a:r>
                <a:endPara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518748" y="4302078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사원 </a:t>
                </a:r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정보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518748" y="3176541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제품정보</a:t>
                </a:r>
                <a:endPara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9518748" y="3553837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팔레트 </a:t>
                </a:r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정보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514176" y="3176541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기초정보</a:t>
                </a:r>
                <a:endPara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관리</a:t>
                </a:r>
              </a:p>
            </p:txBody>
          </p:sp>
          <p:cxnSp>
            <p:nvCxnSpPr>
              <p:cNvPr id="38" name="꺾인 연결선 37"/>
              <p:cNvCxnSpPr>
                <a:stCxn id="37" idx="3"/>
                <a:endCxn id="34" idx="1"/>
              </p:cNvCxnSpPr>
              <p:nvPr/>
            </p:nvCxnSpPr>
            <p:spPr>
              <a:xfrm>
                <a:off x="9429584" y="3345391"/>
                <a:ext cx="89164" cy="1125537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37" idx="3"/>
                <a:endCxn id="36" idx="1"/>
              </p:cNvCxnSpPr>
              <p:nvPr/>
            </p:nvCxnSpPr>
            <p:spPr>
              <a:xfrm>
                <a:off x="9429584" y="3345391"/>
                <a:ext cx="89164" cy="377296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>
                <a:stCxn id="37" idx="3"/>
                <a:endCxn id="35" idx="1"/>
              </p:cNvCxnSpPr>
              <p:nvPr/>
            </p:nvCxnSpPr>
            <p:spPr>
              <a:xfrm>
                <a:off x="9429584" y="3345391"/>
                <a:ext cx="89164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꺾인 연결선 40"/>
              <p:cNvCxnSpPr>
                <a:stCxn id="37" idx="3"/>
                <a:endCxn id="33" idx="1"/>
              </p:cNvCxnSpPr>
              <p:nvPr/>
            </p:nvCxnSpPr>
            <p:spPr>
              <a:xfrm>
                <a:off x="9429584" y="3345391"/>
                <a:ext cx="89164" cy="754592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7434382" y="1619123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재고 이동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43" name="꺾인 연결선 42"/>
              <p:cNvCxnSpPr>
                <a:stCxn id="18" idx="3"/>
                <a:endCxn id="42" idx="1"/>
              </p:cNvCxnSpPr>
              <p:nvPr/>
            </p:nvCxnSpPr>
            <p:spPr>
              <a:xfrm>
                <a:off x="7306581" y="1412535"/>
                <a:ext cx="127801" cy="375438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7434382" y="1990778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재고 조정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45" name="꺾인 연결선 44"/>
              <p:cNvCxnSpPr>
                <a:stCxn id="18" idx="3"/>
                <a:endCxn id="44" idx="1"/>
              </p:cNvCxnSpPr>
              <p:nvPr/>
            </p:nvCxnSpPr>
            <p:spPr>
              <a:xfrm>
                <a:off x="7306581" y="1412535"/>
                <a:ext cx="127801" cy="747093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/>
              <p:cNvSpPr/>
              <p:nvPr/>
            </p:nvSpPr>
            <p:spPr>
              <a:xfrm>
                <a:off x="7434382" y="2392628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주문 조회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6391173" y="2392628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주문 </a:t>
                </a:r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관리</a:t>
                </a:r>
              </a:p>
            </p:txBody>
          </p:sp>
          <p:cxnSp>
            <p:nvCxnSpPr>
              <p:cNvPr id="48" name="꺾인 연결선 47"/>
              <p:cNvCxnSpPr>
                <a:stCxn id="22" idx="3"/>
                <a:endCxn id="47" idx="1"/>
              </p:cNvCxnSpPr>
              <p:nvPr/>
            </p:nvCxnSpPr>
            <p:spPr>
              <a:xfrm>
                <a:off x="6161744" y="1411809"/>
                <a:ext cx="229429" cy="1149669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>
                <a:stCxn id="47" idx="3"/>
                <a:endCxn id="46" idx="1"/>
              </p:cNvCxnSpPr>
              <p:nvPr/>
            </p:nvCxnSpPr>
            <p:spPr>
              <a:xfrm>
                <a:off x="7306581" y="2561478"/>
                <a:ext cx="127801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/>
              <p:cNvSpPr/>
              <p:nvPr/>
            </p:nvSpPr>
            <p:spPr>
              <a:xfrm>
                <a:off x="7434382" y="2777591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주문서 등록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1" name="꺾인 연결선 50"/>
              <p:cNvCxnSpPr>
                <a:stCxn id="47" idx="3"/>
                <a:endCxn id="50" idx="1"/>
              </p:cNvCxnSpPr>
              <p:nvPr/>
            </p:nvCxnSpPr>
            <p:spPr>
              <a:xfrm>
                <a:off x="7306581" y="2561478"/>
                <a:ext cx="127801" cy="384963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/>
              <p:cNvSpPr/>
              <p:nvPr/>
            </p:nvSpPr>
            <p:spPr>
              <a:xfrm>
                <a:off x="9518748" y="4685723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권한 </a:t>
                </a:r>
                <a:r>
                  <a:rPr lang="ko-KR" altLang="en-US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정보</a:t>
                </a:r>
              </a:p>
            </p:txBody>
          </p:sp>
          <p:cxnSp>
            <p:nvCxnSpPr>
              <p:cNvPr id="53" name="꺾인 연결선 52"/>
              <p:cNvCxnSpPr>
                <a:stCxn id="37" idx="3"/>
                <a:endCxn id="52" idx="1"/>
              </p:cNvCxnSpPr>
              <p:nvPr/>
            </p:nvCxnSpPr>
            <p:spPr>
              <a:xfrm>
                <a:off x="9429584" y="3345391"/>
                <a:ext cx="89164" cy="1509182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7434382" y="434325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출고 예정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7434382" y="4721440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출고 완료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391173" y="4343252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출고관리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7" name="꺾인 연결선 56"/>
              <p:cNvCxnSpPr>
                <a:stCxn id="56" idx="3"/>
                <a:endCxn id="55" idx="1"/>
              </p:cNvCxnSpPr>
              <p:nvPr/>
            </p:nvCxnSpPr>
            <p:spPr>
              <a:xfrm>
                <a:off x="7306581" y="4512102"/>
                <a:ext cx="127801" cy="378188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>
                <a:stCxn id="56" idx="3"/>
                <a:endCxn id="54" idx="1"/>
              </p:cNvCxnSpPr>
              <p:nvPr/>
            </p:nvCxnSpPr>
            <p:spPr>
              <a:xfrm>
                <a:off x="7306581" y="4512102"/>
                <a:ext cx="127801" cy="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꺾인 연결선 58"/>
              <p:cNvCxnSpPr>
                <a:stCxn id="22" idx="3"/>
                <a:endCxn id="56" idx="1"/>
              </p:cNvCxnSpPr>
              <p:nvPr/>
            </p:nvCxnSpPr>
            <p:spPr>
              <a:xfrm>
                <a:off x="6161744" y="1411809"/>
                <a:ext cx="229429" cy="3100293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꺾인 연결선 59"/>
              <p:cNvCxnSpPr>
                <a:stCxn id="22" idx="3"/>
              </p:cNvCxnSpPr>
              <p:nvPr/>
            </p:nvCxnSpPr>
            <p:spPr>
              <a:xfrm>
                <a:off x="6161744" y="1411809"/>
                <a:ext cx="114864" cy="3745286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6276644" y="5157096"/>
                <a:ext cx="21613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V="1">
                <a:off x="8437996" y="2130734"/>
                <a:ext cx="0" cy="3026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endCxn id="21" idx="1"/>
              </p:cNvCxnSpPr>
              <p:nvPr/>
            </p:nvCxnSpPr>
            <p:spPr>
              <a:xfrm>
                <a:off x="8437996" y="2130732"/>
                <a:ext cx="761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>
                <a:endCxn id="37" idx="1"/>
              </p:cNvCxnSpPr>
              <p:nvPr/>
            </p:nvCxnSpPr>
            <p:spPr>
              <a:xfrm>
                <a:off x="8437996" y="3345391"/>
                <a:ext cx="761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9518748" y="2731098"/>
                <a:ext cx="915408" cy="33769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Zone</a:t>
                </a:r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사용</a:t>
                </a:r>
                <a:endParaRPr lang="en-US" altLang="ko-KR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현황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66" name="꺾인 연결선 65"/>
              <p:cNvCxnSpPr>
                <a:stCxn id="21" idx="3"/>
                <a:endCxn id="65" idx="1"/>
              </p:cNvCxnSpPr>
              <p:nvPr/>
            </p:nvCxnSpPr>
            <p:spPr>
              <a:xfrm>
                <a:off x="9429584" y="2130732"/>
                <a:ext cx="89164" cy="769216"/>
              </a:xfrm>
              <a:prstGeom prst="bentConnector3">
                <a:avLst>
                  <a:gd name="adj1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25" y="1931918"/>
              <a:ext cx="3079722" cy="1681015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43838" y="3736336"/>
              <a:ext cx="284026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/>
                <a:t>사무실 내에서 작업하는 관리자와 창고 내에서 작업하는 작업자를 위한 시스템</a:t>
              </a:r>
              <a:endParaRPr lang="en-US" altLang="ko-KR" sz="1400" b="1" dirty="0"/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/>
                <a:t>관리자는 모든 기능을 이용</a:t>
              </a:r>
              <a:endParaRPr lang="en-US" altLang="ko-KR" sz="1400" b="1" dirty="0"/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/>
                <a:t>창고내 작업자는 재고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주문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입고</a:t>
              </a:r>
              <a:r>
                <a:rPr lang="en-US" altLang="ko-KR" sz="1400" b="1" dirty="0" smtClean="0"/>
                <a:t>/</a:t>
              </a:r>
              <a:r>
                <a:rPr lang="ko-KR" altLang="en-US" sz="1400" b="1" dirty="0" smtClean="0"/>
                <a:t>출고 관리 기능 이용</a:t>
              </a:r>
              <a:endParaRPr lang="en-US" altLang="ko-KR" sz="1400" b="1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960360" y="1048355"/>
            <a:ext cx="3003501" cy="4567594"/>
            <a:chOff x="8864532" y="1066060"/>
            <a:chExt cx="3003501" cy="4368972"/>
          </a:xfrm>
        </p:grpSpPr>
        <p:sp>
          <p:nvSpPr>
            <p:cNvPr id="74" name="직사각형 73"/>
            <p:cNvSpPr/>
            <p:nvPr/>
          </p:nvSpPr>
          <p:spPr>
            <a:xfrm>
              <a:off x="8864532" y="1308110"/>
              <a:ext cx="3003501" cy="4126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864533" y="1066060"/>
              <a:ext cx="3003500" cy="2419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dirty="0" smtClean="0"/>
                <a:t>특징</a:t>
              </a:r>
              <a:endParaRPr kumimoji="1" lang="ko-KR" altLang="en-US" sz="1350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9287252" y="1590187"/>
            <a:ext cx="2153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</a:rPr>
              <a:t>분석및조회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기능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/>
              <a:t>재고보유일수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창고사용현황 등 재고</a:t>
            </a:r>
            <a:r>
              <a:rPr lang="en-US" altLang="ko-KR" sz="1200" dirty="0"/>
              <a:t>/</a:t>
            </a:r>
            <a:r>
              <a:rPr lang="ko-KR" altLang="en-US" sz="1200" dirty="0"/>
              <a:t>창고 관리를 위한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기능 </a:t>
            </a:r>
            <a:r>
              <a:rPr lang="ko-KR" altLang="en-US" sz="1200" dirty="0" smtClean="0"/>
              <a:t>제공</a:t>
            </a:r>
            <a:endParaRPr lang="en-US" altLang="ko-KR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9522135" y="2732484"/>
            <a:ext cx="1725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</a:rPr>
              <a:t>날짜별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조회 기능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/>
              <a:t>조회한 </a:t>
            </a:r>
            <a:r>
              <a:rPr lang="ko-KR" altLang="en-US" sz="1200" dirty="0" err="1" smtClean="0"/>
              <a:t>날짜별로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입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출고량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누계재고량</a:t>
            </a:r>
            <a:r>
              <a:rPr lang="ko-KR" altLang="en-US" sz="1200" dirty="0" smtClean="0"/>
              <a:t> 조회 기능 제공</a:t>
            </a:r>
            <a:endParaRPr lang="en-US" altLang="ko-KR" sz="12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9367091" y="4070773"/>
            <a:ext cx="20735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</a:rPr>
              <a:t>출고 바코드 기능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/>
              <a:t>출고 바코드 출력 기능으로 바코드 스캐너로 데이터를 입력하여 위치 추천 및 자세한 출고 정보 확인 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129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856211" y="205687"/>
            <a:ext cx="1454727" cy="35467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b="1" dirty="0">
                <a:solidFill>
                  <a:schemeClr val="tx1"/>
                </a:solidFill>
              </a:rPr>
              <a:t>목차</a:t>
            </a:r>
            <a:endParaRPr kumimoji="1"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824886" y="1944644"/>
            <a:ext cx="2758170" cy="2876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기업 소개</a:t>
            </a:r>
            <a:endParaRPr kumimoji="1"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프로젝트 내용</a:t>
            </a:r>
            <a:endParaRPr kumimoji="1"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시스템 시연</a:t>
            </a:r>
            <a:endParaRPr kumimoji="1"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프로젝트 결과</a:t>
            </a:r>
            <a:endParaRPr kumimoji="1" lang="en-US" altLang="ko-KR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7" y="241155"/>
            <a:ext cx="70091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smtClean="0"/>
              <a:t>시연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/>
              <a:t>3</a:t>
            </a:r>
            <a:r>
              <a:rPr kumimoji="1" lang="en-US" altLang="ko-KR" sz="1350" dirty="0" smtClean="0"/>
              <a:t>.3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9599" y="930364"/>
            <a:ext cx="2171700" cy="270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PC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9599" y="4515686"/>
            <a:ext cx="2171700" cy="270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974336" y="4576895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제품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입고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388185" y="4571559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제품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출고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310128" y="740755"/>
            <a:ext cx="1344168" cy="134416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이동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평균량</a:t>
            </a:r>
            <a:r>
              <a:rPr lang="ko-KR" altLang="en-US" b="1" dirty="0" smtClean="0">
                <a:solidFill>
                  <a:schemeClr val="tx1"/>
                </a:solidFill>
              </a:rPr>
              <a:t> 기록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10128" y="2393924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주문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조회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601879" y="2390911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출고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요청서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등록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93630" y="2390911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거래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명세서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출력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601879" y="743848"/>
            <a:ext cx="1344168" cy="134416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예측치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확인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93630" y="745824"/>
            <a:ext cx="1344168" cy="134416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섹션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재할당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266087" y="4544045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출고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조회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82585" y="4612419"/>
            <a:ext cx="1344168" cy="134416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입고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위치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조회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 rot="16200000">
            <a:off x="6036900" y="-1919802"/>
            <a:ext cx="178541" cy="11762063"/>
            <a:chOff x="2883985" y="829094"/>
            <a:chExt cx="334314" cy="5627689"/>
          </a:xfrm>
        </p:grpSpPr>
        <p:sp>
          <p:nvSpPr>
            <p:cNvPr id="30" name="오각형 29"/>
            <p:cNvSpPr/>
            <p:nvPr/>
          </p:nvSpPr>
          <p:spPr>
            <a:xfrm rot="5400000">
              <a:off x="2392426" y="1320653"/>
              <a:ext cx="1315409" cy="33229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각형 30"/>
            <p:cNvSpPr/>
            <p:nvPr/>
          </p:nvSpPr>
          <p:spPr>
            <a:xfrm rot="5400000">
              <a:off x="1683025" y="3345463"/>
              <a:ext cx="2734207" cy="332288"/>
            </a:xfrm>
            <a:prstGeom prst="homePlat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각형 31"/>
            <p:cNvSpPr/>
            <p:nvPr/>
          </p:nvSpPr>
          <p:spPr>
            <a:xfrm rot="5400000">
              <a:off x="2270040" y="5508524"/>
              <a:ext cx="1578071" cy="318447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27997" y="4047770"/>
            <a:ext cx="88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생산 단계</a:t>
            </a:r>
            <a:endParaRPr lang="en-US" altLang="ko-KR" sz="12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405668" y="4050502"/>
            <a:ext cx="89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입고 단계</a:t>
            </a:r>
            <a:endParaRPr lang="en-US" altLang="ko-KR" sz="1200" b="1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9912075" y="4038723"/>
            <a:ext cx="89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출</a:t>
            </a:r>
            <a:r>
              <a:rPr lang="ko-KR" altLang="en-US" sz="1200" b="1" dirty="0" smtClean="0"/>
              <a:t>고 단계</a:t>
            </a:r>
            <a:endParaRPr lang="en-US" altLang="ko-KR" sz="1200" b="1" dirty="0" smtClean="0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506836" y="2267039"/>
            <a:ext cx="10623880" cy="67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70" name="내용 개체 틀 2"/>
          <p:cNvSpPr txBox="1">
            <a:spLocks/>
          </p:cNvSpPr>
          <p:nvPr/>
        </p:nvSpPr>
        <p:spPr>
          <a:xfrm>
            <a:off x="4939359" y="1854378"/>
            <a:ext cx="2794941" cy="3390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내용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시스템 시연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1"/>
                </a:solidFill>
                <a:latin typeface="+mj-ea"/>
                <a:ea typeface="+mj-ea"/>
              </a:rPr>
              <a:t>프로젝트 결과</a:t>
            </a:r>
            <a:r>
              <a:rPr kumimoji="1"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8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.1 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입출고 시간 검증</a:t>
            </a: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4.2 </a:t>
            </a:r>
            <a:r>
              <a:rPr kumimoji="1"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산재율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검증</a:t>
            </a:r>
            <a:r>
              <a:rPr kumimoji="1"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4.3 </a:t>
            </a:r>
            <a:r>
              <a:rPr kumimoji="1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기대 효과</a:t>
            </a:r>
            <a:r>
              <a:rPr kumimoji="1"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endParaRPr kumimoji="1"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>
              <a:solidFill>
                <a:prstClr val="white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2343" y="274276"/>
            <a:ext cx="2181271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>
                <a:solidFill>
                  <a:prstClr val="black"/>
                </a:solidFill>
              </a:rPr>
              <a:t>검증 </a:t>
            </a:r>
            <a:r>
              <a:rPr kumimoji="1" lang="en-US" altLang="ko-KR" sz="1800" b="1" dirty="0" smtClean="0">
                <a:solidFill>
                  <a:prstClr val="black"/>
                </a:solidFill>
              </a:rPr>
              <a:t>– </a:t>
            </a:r>
            <a:r>
              <a:rPr kumimoji="1" lang="ko-KR" altLang="en-US" sz="1800" b="1" dirty="0" smtClean="0">
                <a:solidFill>
                  <a:prstClr val="black"/>
                </a:solidFill>
              </a:rPr>
              <a:t>입고 시간</a:t>
            </a:r>
            <a:endParaRPr kumimoji="1" lang="ko-KR" altLang="en-US" sz="3200" b="1" dirty="0">
              <a:solidFill>
                <a:prstClr val="black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>
                <a:solidFill>
                  <a:prstClr val="white"/>
                </a:solidFill>
              </a:rPr>
              <a:t>4.1</a:t>
            </a:r>
            <a:endParaRPr kumimoji="1"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661" y="1063060"/>
            <a:ext cx="5142720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prstClr val="white"/>
                </a:solidFill>
              </a:rPr>
              <a:t>정의</a:t>
            </a:r>
            <a:r>
              <a:rPr kumimoji="1" lang="ko-KR" altLang="en-US" sz="1400" dirty="0">
                <a:solidFill>
                  <a:prstClr val="white"/>
                </a:solidFill>
              </a:rPr>
              <a:t> </a:t>
            </a:r>
            <a:endParaRPr kumimoji="1"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661" y="1333060"/>
            <a:ext cx="5142720" cy="4740081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18424" y="1058916"/>
            <a:ext cx="6279049" cy="279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prstClr val="white"/>
                </a:solidFill>
              </a:rPr>
              <a:t>입고 프로세스 검증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233521" y="1579524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▶  결과값 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(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시간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)</a:t>
            </a:r>
            <a:endParaRPr lang="en-US" altLang="ko-KR" sz="11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cs typeface="조선일보명조" panose="02030304000000000000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59453"/>
              </p:ext>
            </p:extLst>
          </p:nvPr>
        </p:nvGraphicFramePr>
        <p:xfrm>
          <a:off x="9398572" y="1867358"/>
          <a:ext cx="1641500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소요시간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AS –I S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174.03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TO - BE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126.02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차이 값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48.01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9233521" y="388624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▶  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결과값 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(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거리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)</a:t>
            </a:r>
            <a:endParaRPr lang="en-US" altLang="ko-KR" sz="11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cs typeface="조선일보명조" panose="02030304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347254" y="1624323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단위 </a:t>
            </a:r>
            <a:r>
              <a:rPr lang="en-US" altLang="ko-KR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: </a:t>
            </a:r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초</a:t>
            </a: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31327"/>
              </p:ext>
            </p:extLst>
          </p:nvPr>
        </p:nvGraphicFramePr>
        <p:xfrm>
          <a:off x="9421478" y="4223420"/>
          <a:ext cx="1709313" cy="97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소요거리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AS - IS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33.15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TO - BE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22.1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차이 값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11.05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0478716" y="3949871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단위 </a:t>
            </a:r>
            <a:r>
              <a:rPr lang="en-US" altLang="ko-KR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cs typeface="조선일보명조" panose="02030304000000000000" pitchFamily="18" charset="-127"/>
              </a:rPr>
              <a:t>: m</a:t>
            </a:r>
            <a:endParaRPr lang="ko-KR" altLang="en-US" sz="10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cs typeface="조선일보명조" panose="02030304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895549" y="5828117"/>
            <a:ext cx="15007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</a:rPr>
              <a:t>지게차속도 </a:t>
            </a:r>
            <a:r>
              <a:rPr lang="en-US" altLang="ko-KR" sz="900" b="1" dirty="0">
                <a:solidFill>
                  <a:srgbClr val="FF0000"/>
                </a:solidFill>
              </a:rPr>
              <a:t>= 1.38 m/s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r="4282" b="13947"/>
          <a:stretch/>
        </p:blipFill>
        <p:spPr>
          <a:xfrm rot="16200000" flipH="1">
            <a:off x="11102401" y="4775065"/>
            <a:ext cx="339347" cy="328325"/>
          </a:xfrm>
          <a:prstGeom prst="rect">
            <a:avLst/>
          </a:prstGeom>
        </p:spPr>
      </p:pic>
      <p:graphicFrame>
        <p:nvGraphicFramePr>
          <p:cNvPr id="52" name="표 51"/>
          <p:cNvGraphicFramePr>
            <a:graphicFrameLocks noGrp="1"/>
          </p:cNvGraphicFramePr>
          <p:nvPr>
            <p:extLst/>
          </p:nvPr>
        </p:nvGraphicFramePr>
        <p:xfrm>
          <a:off x="288496" y="1463336"/>
          <a:ext cx="4852219" cy="337034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47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요소작업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표준 시간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생산일보 작성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현재 수기로 생산일보를 작성해서 전달하는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등록시간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팔레트에 박스를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등록하는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10.8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박스가 적재된 후 팔레트를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까지 이동하는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계산식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정리시간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팔레트를 섹션에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정리하는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2.01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</a:t>
                      </a:r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피킹시간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섹션에서 팔레트를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피킹하는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2.23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</a:t>
                      </a:r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피킹시간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섹션에서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박스를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피킹하는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1.85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출고 이동시간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박스가 출고 트럭까지  이동하는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계산식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상차시간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지게차로 팔레트를 싣는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5.45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상차시간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흡착기로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박스를 싣는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4.34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검수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최종 출고 목록을 검수하는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2.75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618425" y="1319157"/>
            <a:ext cx="6279049" cy="4763560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288496" y="5002690"/>
          <a:ext cx="4852220" cy="75569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29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소요시간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계산식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포장반에서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까지의 거리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 속도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출고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에서 창고입구까지의 거리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 속도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1130716" y="1879366"/>
            <a:ext cx="75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조선일보명조" panose="02030304000000000000" pitchFamily="18" charset="-127"/>
              </a:rPr>
              <a:t>27.6% </a:t>
            </a:r>
            <a:r>
              <a:rPr lang="ko-KR" altLang="en-US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조선일보명조" panose="02030304000000000000" pitchFamily="18" charset="-127"/>
              </a:rPr>
              <a:t>개선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0722" y="3819875"/>
            <a:ext cx="3570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후 입고 시나리오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000" dirty="0">
              <a:solidFill>
                <a:prstClr val="black"/>
              </a:solidFill>
              <a:latin typeface="+mn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중량 확인 컨베이어 벨트를 통과하면서 고정스캐너를 지나가면 박스가 입고 예정정보로 등록된다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최종 포장된 박스를 팔레트 위에 평균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개씩 일괄 등록하는 시간을 측정한다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박스가 적재된 후 팔레트를 해당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Zone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으로 이동하는 평균 거리를 지게차 속도로 나누어 시간을 구한다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팔레트를 섹션에 정리하는 시간을 측정한다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710722" y="1394250"/>
            <a:ext cx="35708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전 입고 시나리오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000" dirty="0">
              <a:solidFill>
                <a:prstClr val="black"/>
              </a:solidFill>
              <a:latin typeface="+mn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중량 확인 컨베이어 벨트를 통과하면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포장반이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생산일보를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수기로 작성한다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팔레트 위에 박스가 평균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개 적재된다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박스가 적재된 후 창고 내에서 같은 품목이 있는 위치를 탐색한다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지게차로 팔레트를 같은 품목이 위치한 구역에 적재한다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포장반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교대 시 모아진 생산일보가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관리팀에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전달된다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10722" y="3150904"/>
            <a:ext cx="573848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전 입고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소요시간 </a:t>
            </a:r>
            <a:r>
              <a:rPr lang="ko-KR" altLang="en-US" sz="1200" b="1" dirty="0" err="1" smtClean="0">
                <a:solidFill>
                  <a:prstClr val="black"/>
                </a:solidFill>
              </a:rPr>
              <a:t>산출식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=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생산일보 작성시간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박스 등록시간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*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개수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위치탐색시간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이동시간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정리시간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 </a:t>
            </a:r>
            <a:endParaRPr lang="en-US" altLang="ko-KR" sz="1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15016" y="5339437"/>
            <a:ext cx="573419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후 </a:t>
            </a:r>
            <a:r>
              <a:rPr lang="ko-KR" altLang="en-US" sz="1200" b="1" dirty="0">
                <a:solidFill>
                  <a:prstClr val="black"/>
                </a:solidFill>
              </a:rPr>
              <a:t>입고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소요시간 </a:t>
            </a:r>
            <a:r>
              <a:rPr lang="ko-KR" altLang="en-US" sz="1200" b="1" dirty="0" err="1" smtClean="0">
                <a:solidFill>
                  <a:prstClr val="black"/>
                </a:solidFill>
              </a:rPr>
              <a:t>산출식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=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박스 등록시간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*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개수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팔레트 이동시간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팔레트 정리시간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r="4282" b="13947"/>
          <a:stretch/>
        </p:blipFill>
        <p:spPr>
          <a:xfrm rot="16200000" flipH="1">
            <a:off x="11034561" y="2368573"/>
            <a:ext cx="339347" cy="3283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161916" y="4301307"/>
            <a:ext cx="75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조선일보명조" panose="02030304000000000000" pitchFamily="18" charset="-127"/>
              </a:rPr>
              <a:t>33.3% </a:t>
            </a:r>
            <a:r>
              <a:rPr lang="ko-KR" altLang="en-US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조선일보명조" panose="02030304000000000000" pitchFamily="18" charset="-127"/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3556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2343" y="274276"/>
            <a:ext cx="2181271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검증 </a:t>
            </a:r>
            <a:r>
              <a:rPr kumimoji="1" lang="en-US" altLang="ko-KR" sz="1800" b="1" dirty="0" smtClean="0"/>
              <a:t>– </a:t>
            </a:r>
            <a:r>
              <a:rPr kumimoji="1" lang="ko-KR" altLang="en-US" sz="1800" b="1" dirty="0"/>
              <a:t>출</a:t>
            </a:r>
            <a:r>
              <a:rPr kumimoji="1" lang="ko-KR" altLang="en-US" sz="1800" b="1" dirty="0" smtClean="0"/>
              <a:t>고 시간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4.1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78661" y="1063060"/>
            <a:ext cx="5142720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prstClr val="white"/>
                </a:solidFill>
              </a:rPr>
              <a:t>정의 </a:t>
            </a:r>
            <a:endParaRPr kumimoji="1"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661" y="1333060"/>
            <a:ext cx="5142720" cy="4740081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18424" y="1058916"/>
            <a:ext cx="6279049" cy="279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 smtClean="0">
                <a:solidFill>
                  <a:prstClr val="white"/>
                </a:solidFill>
              </a:rPr>
              <a:t>출고 프로세스 검증</a:t>
            </a:r>
            <a:endParaRPr kumimoji="1"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895549" y="5828117"/>
            <a:ext cx="15007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9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지게차속도 </a:t>
            </a:r>
            <a:r>
              <a:rPr lang="en-US" altLang="ko-KR" sz="9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= 1.38 m/s</a:t>
            </a: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/>
          </p:nvPr>
        </p:nvGraphicFramePr>
        <p:xfrm>
          <a:off x="288496" y="1463336"/>
          <a:ext cx="4852219" cy="337034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47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요소작업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표준 시간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생산일보 작성</a:t>
                      </a:r>
                      <a:endParaRPr lang="en-US" altLang="ko-KR" sz="10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현재 수기로 생산일보를 작성해서 전달하는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등록시간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팔레트에 박스를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등록하는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10.8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박스가 적재된 후 팔레트를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까지 이동하는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계산식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정리시간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팔레트를 섹션에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정리하는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2.01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</a:t>
                      </a:r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피킹시간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섹션에서 팔레트를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피킹하는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2.23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</a:t>
                      </a:r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피킹시간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섹션에서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박스를 </a:t>
                      </a:r>
                      <a:r>
                        <a:rPr lang="ko-KR" altLang="en-US" sz="1000" baseline="0" dirty="0" err="1" smtClean="0">
                          <a:latin typeface="+mn-ea"/>
                          <a:ea typeface="+mn-ea"/>
                        </a:rPr>
                        <a:t>피킹하는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1.85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출고 이동시간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박스가 출고 트럭까지  이동하는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계산식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팔레트 상차시간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지게차로 팔레트를 싣는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5.45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팔렛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박스 상차시간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흡착기로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박스를 싣는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4.34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박스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검수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최종 출고 목록을 검수하는 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2.75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618425" y="1319157"/>
            <a:ext cx="6279049" cy="4763560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288496" y="5002690"/>
          <a:ext cx="4852220" cy="75569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29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소요시간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계산식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팔레트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포장반에서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까지의 거리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 속도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출고 이동시간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Zone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에서 창고입구까지의 거리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지게차 속도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10722" y="3870412"/>
            <a:ext cx="3570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 smtClean="0">
                <a:latin typeface="+mn-ea"/>
              </a:rPr>
              <a:t>개선 후 출고 시나리오</a:t>
            </a:r>
            <a:endParaRPr lang="en-US" altLang="ko-KR" sz="12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pPr marL="285750" indent="-2857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영업 직원이 창고로 내려가 출고증을 전달한다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285750" indent="-2857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창고관리자가 출고증에 있는 바코드를 </a:t>
            </a:r>
            <a:r>
              <a:rPr lang="ko-KR" altLang="en-US" sz="1000" dirty="0" err="1" smtClean="0">
                <a:latin typeface="+mn-ea"/>
              </a:rPr>
              <a:t>스캔하여</a:t>
            </a:r>
            <a:r>
              <a:rPr lang="ko-KR" altLang="en-US" sz="1000" dirty="0" smtClean="0">
                <a:latin typeface="+mn-ea"/>
              </a:rPr>
              <a:t> 제품의 위치를 확인한다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285750" indent="-2857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창고 관리자가 지게차로 제품을 입구에 대기하는 트럭까지 이동시킨다</a:t>
            </a:r>
            <a:r>
              <a:rPr lang="en-US" altLang="ko-KR" sz="1000" dirty="0" smtClean="0"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>
                <a:latin typeface="+mn-ea"/>
              </a:rPr>
              <a:t>팔레트를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박스의 경우 </a:t>
            </a:r>
            <a:r>
              <a:rPr lang="ko-KR" altLang="en-US" sz="1000" dirty="0" err="1">
                <a:latin typeface="+mn-ea"/>
              </a:rPr>
              <a:t>흡착기로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트럭에 싣는다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10722" y="1406146"/>
            <a:ext cx="35708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 smtClean="0">
                <a:latin typeface="+mn-ea"/>
              </a:rPr>
              <a:t>개선 전 출고 시나리오</a:t>
            </a:r>
            <a:endParaRPr lang="en-US" altLang="ko-KR" sz="12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영업 직원이 창고로 내려가 구두로 출고 품목을 전달한다</a:t>
            </a:r>
            <a:r>
              <a:rPr lang="en-US" altLang="ko-KR" sz="1000" dirty="0" smtClean="0"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창고에서 출고될 제품의 위치를 탐색한다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창고 관리자가 지게차로 제품을 입구에 대기하는 트럭까지 이동시킨다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팔레트를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박스의 경우 </a:t>
            </a:r>
            <a:r>
              <a:rPr lang="ko-KR" altLang="en-US" sz="1000" dirty="0" err="1" smtClean="0">
                <a:latin typeface="+mn-ea"/>
              </a:rPr>
              <a:t>흡착기로</a:t>
            </a:r>
            <a:r>
              <a:rPr lang="en-US" altLang="ko-KR" sz="1000" dirty="0" smtClean="0"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 트럭에 싣는다</a:t>
            </a:r>
            <a:r>
              <a:rPr lang="en-US" altLang="ko-KR" sz="1000" dirty="0" smtClean="0">
                <a:latin typeface="+mn-ea"/>
              </a:rPr>
              <a:t>. </a:t>
            </a:r>
          </a:p>
          <a:p>
            <a:pPr marL="400050" indent="-400050">
              <a:buFont typeface="+mj-lt"/>
              <a:buAutoNum type="romanUcPeriod"/>
            </a:pPr>
            <a:r>
              <a:rPr lang="ko-KR" altLang="en-US" sz="1000" dirty="0" smtClean="0">
                <a:latin typeface="+mn-ea"/>
              </a:rPr>
              <a:t>창고 관리자와 영업 직원이 </a:t>
            </a:r>
            <a:r>
              <a:rPr lang="en-US" altLang="ko-KR" sz="1000" dirty="0" smtClean="0">
                <a:latin typeface="+mn-ea"/>
              </a:rPr>
              <a:t>2</a:t>
            </a:r>
            <a:r>
              <a:rPr lang="ko-KR" altLang="en-US" sz="1000" dirty="0" smtClean="0">
                <a:latin typeface="+mn-ea"/>
              </a:rPr>
              <a:t>인 </a:t>
            </a:r>
            <a:r>
              <a:rPr lang="en-US" altLang="ko-KR" sz="1000" dirty="0" smtClean="0">
                <a:latin typeface="+mn-ea"/>
              </a:rPr>
              <a:t>1</a:t>
            </a:r>
            <a:r>
              <a:rPr lang="ko-KR" altLang="en-US" sz="1000" dirty="0" smtClean="0">
                <a:latin typeface="+mn-ea"/>
              </a:rPr>
              <a:t>조로 출고 목록을 검수한다</a:t>
            </a:r>
            <a:r>
              <a:rPr lang="en-US" altLang="ko-KR" sz="1000" dirty="0" smtClean="0">
                <a:latin typeface="+mn-ea"/>
              </a:rPr>
              <a:t>. 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324165" y="1603203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▶  결과값 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(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시간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)</a:t>
            </a:r>
            <a:endParaRPr lang="en-US" altLang="ko-KR" sz="11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817430"/>
              </p:ext>
            </p:extLst>
          </p:nvPr>
        </p:nvGraphicFramePr>
        <p:xfrm>
          <a:off x="9489216" y="1891037"/>
          <a:ext cx="1641500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소요시간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AS –I S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TO - BE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67.2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차이 값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40.8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0437898" y="1648002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단위 </a:t>
            </a:r>
            <a:r>
              <a:rPr lang="en-US" altLang="ko-KR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129660" y="1987415"/>
            <a:ext cx="86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조선일보명조" panose="02030304000000000000" pitchFamily="18" charset="-127"/>
              </a:rPr>
              <a:t>37.7% </a:t>
            </a:r>
            <a:r>
              <a:rPr lang="ko-KR" altLang="en-US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조선일보명조" panose="02030304000000000000" pitchFamily="18" charset="-127"/>
              </a:rPr>
              <a:t>개선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331379" y="3837335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1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▶  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결과값 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(</a:t>
            </a:r>
            <a:r>
              <a:rPr lang="ko-KR" altLang="en-US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거리</a:t>
            </a:r>
            <a:r>
              <a:rPr lang="en-US" altLang="ko-KR" sz="11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)</a:t>
            </a:r>
            <a:endParaRPr lang="en-US" altLang="ko-KR" sz="1100" spc="-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360678"/>
              </p:ext>
            </p:extLst>
          </p:nvPr>
        </p:nvGraphicFramePr>
        <p:xfrm>
          <a:off x="9519336" y="4174512"/>
          <a:ext cx="1709313" cy="97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소요거리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AS - IS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66.3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TO - BE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44.2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차이 값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22.1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0576574" y="3900963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단위 </a:t>
            </a:r>
            <a:r>
              <a:rPr lang="en-US" altLang="ko-KR" sz="1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cs typeface="조선일보명조" panose="02030304000000000000" pitchFamily="18" charset="-127"/>
              </a:rPr>
              <a:t>: m</a:t>
            </a:r>
            <a:endParaRPr lang="ko-KR" altLang="en-US" sz="10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76854" y="4166342"/>
            <a:ext cx="76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조선일보명조" panose="02030304000000000000" pitchFamily="18" charset="-127"/>
              </a:rPr>
              <a:t>33.3% </a:t>
            </a:r>
            <a:r>
              <a:rPr lang="ko-KR" altLang="en-US" sz="1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조선일보명조" panose="02030304000000000000" pitchFamily="18" charset="-127"/>
              </a:rPr>
              <a:t>개선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50548" y="3073857"/>
            <a:ext cx="573848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전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출고 소요시간 </a:t>
            </a:r>
            <a:r>
              <a:rPr lang="ko-KR" altLang="en-US" sz="1200" b="1" dirty="0" err="1" smtClean="0">
                <a:solidFill>
                  <a:prstClr val="black"/>
                </a:solidFill>
              </a:rPr>
              <a:t>산출식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= </a:t>
            </a:r>
            <a:r>
              <a:rPr lang="ko-KR" altLang="en-US" sz="1200" b="1" dirty="0" smtClean="0">
                <a:latin typeface="+mn-ea"/>
              </a:rPr>
              <a:t>출고 지시 전달 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  <a:latin typeface="+mn-ea"/>
              </a:rPr>
              <a:t>위치탐색시간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+mn-ea"/>
              </a:rPr>
              <a:t>피킹시간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출고 이동시간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상차시간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검수 시간</a:t>
            </a:r>
            <a:r>
              <a:rPr lang="en-US" altLang="ko-KR" sz="1200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en-US" altLang="ko-KR" sz="12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r="4282" b="13947"/>
          <a:stretch/>
        </p:blipFill>
        <p:spPr>
          <a:xfrm rot="16200000" flipH="1">
            <a:off x="11125205" y="2461481"/>
            <a:ext cx="339347" cy="3283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r="4282" b="13947"/>
          <a:stretch/>
        </p:blipFill>
        <p:spPr>
          <a:xfrm rot="16200000" flipH="1">
            <a:off x="11229487" y="4707096"/>
            <a:ext cx="339347" cy="32832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750548" y="5292502"/>
            <a:ext cx="573848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>
                <a:solidFill>
                  <a:prstClr val="black"/>
                </a:solidFill>
              </a:rPr>
              <a:t>개선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후 출고 소요시간 </a:t>
            </a:r>
            <a:r>
              <a:rPr lang="ko-KR" altLang="en-US" sz="1200" b="1" dirty="0" err="1" smtClean="0">
                <a:solidFill>
                  <a:prstClr val="black"/>
                </a:solidFill>
              </a:rPr>
              <a:t>산출식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= </a:t>
            </a:r>
            <a:r>
              <a:rPr lang="ko-KR" altLang="en-US" sz="1200" b="1" dirty="0" smtClean="0">
                <a:latin typeface="+mn-ea"/>
              </a:rPr>
              <a:t>출고 지시 전달 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+mn-ea"/>
              </a:rPr>
              <a:t>피킹시간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출고 이동시간 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+ 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팔레트 상차시간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7" y="241155"/>
            <a:ext cx="1615138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검증 </a:t>
            </a:r>
            <a:r>
              <a:rPr kumimoji="1" lang="en-US" altLang="ko-KR" sz="1800" b="1" dirty="0" smtClean="0"/>
              <a:t>– </a:t>
            </a:r>
            <a:r>
              <a:rPr kumimoji="1" lang="ko-KR" altLang="en-US" sz="1800" b="1" dirty="0" err="1" smtClean="0"/>
              <a:t>밀집율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4.2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47786" y="1701606"/>
            <a:ext cx="3155822" cy="573302"/>
            <a:chOff x="597857" y="4708503"/>
            <a:chExt cx="6726465" cy="358063"/>
          </a:xfrm>
        </p:grpSpPr>
        <p:sp>
          <p:nvSpPr>
            <p:cNvPr id="18" name="직사각형 17"/>
            <p:cNvSpPr/>
            <p:nvPr/>
          </p:nvSpPr>
          <p:spPr>
            <a:xfrm>
              <a:off x="597857" y="4708503"/>
              <a:ext cx="6726465" cy="1686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 err="1" smtClean="0"/>
                <a:t>제품군</a:t>
              </a:r>
              <a:r>
                <a:rPr kumimoji="1" lang="ko-KR" altLang="en-US" sz="1500" dirty="0" smtClean="0"/>
                <a:t> </a:t>
              </a:r>
              <a:r>
                <a:rPr kumimoji="1" lang="ko-KR" altLang="en-US" sz="1500" dirty="0" err="1" smtClean="0"/>
                <a:t>밀집율</a:t>
              </a:r>
              <a:endParaRPr kumimoji="1" lang="ko-KR" altLang="en-US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97857" y="4874340"/>
                  <a:ext cx="6726465" cy="1922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해당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존에</m:t>
                        </m:r>
                        <m:r>
                          <a:rPr lang="en-US" altLang="ko-KR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적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재</m:t>
                        </m:r>
                        <m:r>
                          <a:rPr lang="ko-KR" altLang="en-US" sz="1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된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제품</m:t>
                        </m:r>
                        <m:r>
                          <a:rPr lang="en-US" altLang="ko-KR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전체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제품</m:t>
                        </m:r>
                      </m:oMath>
                    </m:oMathPara>
                  </a14:m>
                  <a:endParaRPr lang="en-US" altLang="ko-KR" sz="1600" dirty="0" smtClean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57" y="4874340"/>
                  <a:ext cx="6726465" cy="192226"/>
                </a:xfrm>
                <a:prstGeom prst="rect">
                  <a:avLst/>
                </a:prstGeom>
                <a:blipFill>
                  <a:blip r:embed="rId4"/>
                  <a:stretch>
                    <a:fillRect b="-961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아래쪽 화살표 2"/>
          <p:cNvSpPr/>
          <p:nvPr/>
        </p:nvSpPr>
        <p:spPr>
          <a:xfrm rot="16200000">
            <a:off x="5582595" y="4115803"/>
            <a:ext cx="877583" cy="122687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2831623" y="3259483"/>
            <a:ext cx="2347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* 5/6 </a:t>
            </a:r>
            <a:r>
              <a:rPr lang="ko-KR" altLang="en-US" sz="1200" b="1" dirty="0" smtClean="0"/>
              <a:t>기업 방문 당시 재고 실사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51329" y="2957961"/>
            <a:ext cx="5017461" cy="3307372"/>
            <a:chOff x="151738" y="2957961"/>
            <a:chExt cx="4393865" cy="3307372"/>
          </a:xfrm>
        </p:grpSpPr>
        <p:sp>
          <p:nvSpPr>
            <p:cNvPr id="128" name="직사각형 127"/>
            <p:cNvSpPr/>
            <p:nvPr/>
          </p:nvSpPr>
          <p:spPr>
            <a:xfrm>
              <a:off x="154616" y="3221351"/>
              <a:ext cx="4390987" cy="3043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51738" y="2957961"/>
              <a:ext cx="4390172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 smtClean="0"/>
                <a:t>시스템 도입 전</a:t>
              </a:r>
              <a:endParaRPr kumimoji="1" lang="ko-KR" altLang="en-US" sz="15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73984" y="1594961"/>
            <a:ext cx="5032200" cy="4670372"/>
            <a:chOff x="7501467" y="1594961"/>
            <a:chExt cx="4404716" cy="4670372"/>
          </a:xfrm>
        </p:grpSpPr>
        <p:sp>
          <p:nvSpPr>
            <p:cNvPr id="124" name="직사각형 123"/>
            <p:cNvSpPr/>
            <p:nvPr/>
          </p:nvSpPr>
          <p:spPr>
            <a:xfrm>
              <a:off x="7501467" y="1594961"/>
              <a:ext cx="4404716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dirty="0" smtClean="0"/>
                <a:t>시뮬레이션 후</a:t>
              </a:r>
              <a:endParaRPr kumimoji="1" lang="ko-KR" altLang="en-US" sz="15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501467" y="1864961"/>
              <a:ext cx="4396007" cy="4400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667929" y="1907348"/>
              <a:ext cx="2238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b="1" dirty="0" smtClean="0"/>
                <a:t>알고리즘을 반영한시스템 적용 후 </a:t>
              </a:r>
              <a:endParaRPr lang="en-US" altLang="ko-KR" sz="1200" b="1" dirty="0" smtClean="0"/>
            </a:p>
            <a:p>
              <a:pPr algn="r"/>
              <a:r>
                <a:rPr lang="en-US" altLang="ko-KR" sz="1200" b="1" dirty="0" smtClean="0"/>
                <a:t>2015</a:t>
              </a:r>
              <a:r>
                <a:rPr lang="ko-KR" altLang="en-US" sz="1200" b="1" dirty="0" smtClean="0"/>
                <a:t>년 </a:t>
              </a:r>
              <a:r>
                <a:rPr lang="en-US" altLang="ko-KR" sz="1200" b="1" dirty="0" smtClean="0"/>
                <a:t>5/6 – </a:t>
              </a:r>
              <a:r>
                <a:rPr lang="en-US" altLang="ko-KR" sz="1200" b="1" dirty="0" smtClean="0"/>
                <a:t>5/16</a:t>
              </a:r>
              <a:endParaRPr lang="en-US" altLang="ko-KR" sz="1200" b="1" dirty="0" smtClean="0"/>
            </a:p>
          </p:txBody>
        </p:sp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6" y="3700931"/>
            <a:ext cx="2129116" cy="1627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7273" y="1736548"/>
            <a:ext cx="310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창고 내 그룹 별 </a:t>
            </a:r>
            <a:r>
              <a:rPr lang="ko-KR" altLang="en-US" sz="1400" b="1" dirty="0" err="1" smtClean="0"/>
              <a:t>밀집율이</a:t>
            </a:r>
            <a:r>
              <a:rPr lang="ko-KR" altLang="en-US" sz="1400" b="1" dirty="0" smtClean="0"/>
              <a:t> 높을수록 해당 존 내에 모여 있음을 뜻함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11" y="712097"/>
            <a:ext cx="630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2015</a:t>
            </a:r>
            <a:r>
              <a:rPr lang="ko-KR" altLang="en-US" sz="1400" b="1" dirty="0" smtClean="0"/>
              <a:t>년 </a:t>
            </a:r>
            <a:r>
              <a:rPr lang="en-US" altLang="ko-KR" sz="1400" b="1" dirty="0" smtClean="0"/>
              <a:t>5/1- 5/6 </a:t>
            </a:r>
            <a:r>
              <a:rPr lang="ko-KR" altLang="en-US" sz="1400" b="1" dirty="0" smtClean="0"/>
              <a:t>까지의 주문을 바탕으로 </a:t>
            </a:r>
            <a:r>
              <a:rPr lang="ko-KR" altLang="en-US" sz="1400" b="1" dirty="0" smtClean="0"/>
              <a:t>엑셀을 이용하여 시뮬레이션 </a:t>
            </a:r>
            <a:r>
              <a:rPr lang="ko-KR" altLang="en-US" sz="1400" b="1" dirty="0" smtClean="0"/>
              <a:t>실시</a:t>
            </a: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5929" r="39532"/>
          <a:stretch/>
        </p:blipFill>
        <p:spPr>
          <a:xfrm>
            <a:off x="4172146" y="4027958"/>
            <a:ext cx="539496" cy="1300537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70918"/>
              </p:ext>
            </p:extLst>
          </p:nvPr>
        </p:nvGraphicFramePr>
        <p:xfrm>
          <a:off x="515041" y="5417718"/>
          <a:ext cx="4236174" cy="720771"/>
        </p:xfrm>
        <a:graphic>
          <a:graphicData uri="http://schemas.openxmlformats.org/drawingml/2006/table">
            <a:tbl>
              <a:tblPr/>
              <a:tblGrid>
                <a:gridCol w="70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밀집율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58541"/>
              </p:ext>
            </p:extLst>
          </p:nvPr>
        </p:nvGraphicFramePr>
        <p:xfrm>
          <a:off x="7322479" y="5450460"/>
          <a:ext cx="4236174" cy="720771"/>
        </p:xfrm>
        <a:graphic>
          <a:graphicData uri="http://schemas.openxmlformats.org/drawingml/2006/table">
            <a:tbl>
              <a:tblPr/>
              <a:tblGrid>
                <a:gridCol w="70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밀집율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62%</a:t>
                      </a:r>
                      <a:endParaRPr lang="en-US" altLang="ko-KR" sz="11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endParaRPr lang="en-US" altLang="ko-KR" sz="11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6954786" y="2526841"/>
            <a:ext cx="4264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5/6 </a:t>
            </a:r>
            <a:r>
              <a:rPr lang="ko-KR" altLang="en-US" sz="1600" b="1" dirty="0" smtClean="0"/>
              <a:t>기업 방문 당시 재고 실사 위치를 바탕으로 </a:t>
            </a:r>
            <a:r>
              <a:rPr lang="en-US" altLang="ko-KR" sz="1600" b="1" dirty="0" smtClean="0"/>
              <a:t>10</a:t>
            </a:r>
            <a:r>
              <a:rPr lang="ko-KR" altLang="en-US" sz="1600" b="1" dirty="0" smtClean="0"/>
              <a:t>일간 시행</a:t>
            </a:r>
            <a:endParaRPr lang="ko-KR" alt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38575" y="434804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일별 </a:t>
            </a:r>
            <a:r>
              <a:rPr lang="ko-KR" altLang="en-US" sz="1400" b="1" dirty="0" err="1" smtClean="0"/>
              <a:t>입고량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 5</a:t>
            </a:r>
            <a:r>
              <a:rPr lang="ko-KR" altLang="en-US" sz="1400" b="1" dirty="0" smtClean="0"/>
              <a:t>월 전체 </a:t>
            </a:r>
            <a:r>
              <a:rPr lang="ko-KR" altLang="en-US" sz="1400" b="1" dirty="0" err="1" smtClean="0"/>
              <a:t>입고량</a:t>
            </a:r>
            <a:r>
              <a:rPr lang="en-US" altLang="ko-KR" sz="1400" b="1" dirty="0" smtClean="0"/>
              <a:t>/31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일별 출고량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실제 출고량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912" y="3638023"/>
            <a:ext cx="42723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b="1" dirty="0" smtClean="0"/>
              <a:t>실제 기록을 바탕으로 엑셀에 기록하여 계산</a:t>
            </a:r>
            <a:endParaRPr lang="ko-KR" altLang="en-US" sz="15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49599" y="1183840"/>
            <a:ext cx="310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Logic </a:t>
            </a:r>
            <a:r>
              <a:rPr lang="ko-KR" altLang="en-US" sz="1400" b="1" dirty="0" smtClean="0"/>
              <a:t>검증 지표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154615" y="1168400"/>
            <a:ext cx="6480209" cy="1409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431147" y="-824365"/>
            <a:ext cx="310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위치 추천을 통해 시간이 흐를 수록 </a:t>
            </a:r>
            <a:r>
              <a:rPr lang="ko-KR" altLang="en-US" sz="1400" b="1" dirty="0" err="1" smtClean="0"/>
              <a:t>밀집율이</a:t>
            </a:r>
            <a:r>
              <a:rPr lang="ko-KR" altLang="en-US" sz="1400" b="1" dirty="0" smtClean="0"/>
              <a:t> 높아질 것으로 예상</a:t>
            </a:r>
            <a:endParaRPr lang="ko-KR" alt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975851" y="3392940"/>
            <a:ext cx="492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* </a:t>
            </a:r>
            <a:r>
              <a:rPr lang="ko-KR" altLang="en-US" sz="1200" b="1" dirty="0" smtClean="0"/>
              <a:t>위치 추천 알고리즘을 적용하기 위해서는 </a:t>
            </a:r>
            <a:r>
              <a:rPr lang="en-US" altLang="ko-KR" sz="1200" b="1" dirty="0" smtClean="0"/>
              <a:t>800</a:t>
            </a:r>
            <a:r>
              <a:rPr lang="ko-KR" altLang="en-US" sz="1200" b="1" dirty="0" smtClean="0"/>
              <a:t>톤에 가까운 양을 </a:t>
            </a:r>
            <a:r>
              <a:rPr lang="en-US" altLang="ko-KR" sz="1200" b="1" dirty="0" smtClean="0"/>
              <a:t>DB</a:t>
            </a:r>
            <a:r>
              <a:rPr lang="ko-KR" altLang="en-US" sz="1200" b="1" dirty="0" smtClean="0"/>
              <a:t>에 입력해야 하므로 팔레트 위에 한 박스 </a:t>
            </a:r>
            <a:r>
              <a:rPr lang="en-US" altLang="ko-KR" sz="1200" b="1" dirty="0" smtClean="0"/>
              <a:t>* 12 </a:t>
            </a:r>
            <a:r>
              <a:rPr lang="ko-KR" altLang="en-US" sz="1200" b="1" dirty="0" smtClean="0"/>
              <a:t>만큼의 </a:t>
            </a:r>
            <a:r>
              <a:rPr lang="en-US" altLang="ko-KR" sz="1200" b="1" dirty="0" smtClean="0"/>
              <a:t>KG</a:t>
            </a:r>
            <a:r>
              <a:rPr lang="ko-KR" altLang="en-US" sz="1200" b="1" dirty="0" smtClean="0"/>
              <a:t>을 입력하여 실제와 가장 비슷하게 시행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381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80" y="617523"/>
            <a:ext cx="8214191" cy="5863246"/>
          </a:xfrm>
          <a:prstGeom prst="rect">
            <a:avLst/>
          </a:prstGeom>
        </p:spPr>
      </p:pic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5" y="241156"/>
            <a:ext cx="1928510" cy="3192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정성적 기대효과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4.3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3218192" y="1336988"/>
            <a:ext cx="6466984" cy="3716635"/>
            <a:chOff x="1080982" y="1556695"/>
            <a:chExt cx="7846002" cy="4158305"/>
          </a:xfrm>
        </p:grpSpPr>
        <p:sp>
          <p:nvSpPr>
            <p:cNvPr id="47" name="위쪽 화살표[U] 2"/>
            <p:cNvSpPr/>
            <p:nvPr/>
          </p:nvSpPr>
          <p:spPr>
            <a:xfrm>
              <a:off x="1080982" y="2297788"/>
              <a:ext cx="7846002" cy="2811540"/>
            </a:xfrm>
            <a:custGeom>
              <a:avLst/>
              <a:gdLst>
                <a:gd name="connsiteX0" fmla="*/ 0 w 4367051"/>
                <a:gd name="connsiteY0" fmla="*/ 1211720 h 2423439"/>
                <a:gd name="connsiteX1" fmla="*/ 2183526 w 4367051"/>
                <a:gd name="connsiteY1" fmla="*/ 0 h 2423439"/>
                <a:gd name="connsiteX2" fmla="*/ 4367051 w 4367051"/>
                <a:gd name="connsiteY2" fmla="*/ 1211720 h 2423439"/>
                <a:gd name="connsiteX3" fmla="*/ 3275288 w 4367051"/>
                <a:gd name="connsiteY3" fmla="*/ 1211720 h 2423439"/>
                <a:gd name="connsiteX4" fmla="*/ 3275288 w 4367051"/>
                <a:gd name="connsiteY4" fmla="*/ 2423439 h 2423439"/>
                <a:gd name="connsiteX5" fmla="*/ 1091763 w 4367051"/>
                <a:gd name="connsiteY5" fmla="*/ 2423439 h 2423439"/>
                <a:gd name="connsiteX6" fmla="*/ 1091763 w 4367051"/>
                <a:gd name="connsiteY6" fmla="*/ 1211720 h 2423439"/>
                <a:gd name="connsiteX7" fmla="*/ 0 w 4367051"/>
                <a:gd name="connsiteY7" fmla="*/ 1211720 h 2423439"/>
                <a:gd name="connsiteX0" fmla="*/ 2631824 w 6998875"/>
                <a:gd name="connsiteY0" fmla="*/ 1211720 h 2781657"/>
                <a:gd name="connsiteX1" fmla="*/ 4815350 w 6998875"/>
                <a:gd name="connsiteY1" fmla="*/ 0 h 2781657"/>
                <a:gd name="connsiteX2" fmla="*/ 6998875 w 6998875"/>
                <a:gd name="connsiteY2" fmla="*/ 1211720 h 2781657"/>
                <a:gd name="connsiteX3" fmla="*/ 5907112 w 6998875"/>
                <a:gd name="connsiteY3" fmla="*/ 1211720 h 2781657"/>
                <a:gd name="connsiteX4" fmla="*/ 5907112 w 6998875"/>
                <a:gd name="connsiteY4" fmla="*/ 2423439 h 2781657"/>
                <a:gd name="connsiteX5" fmla="*/ 0 w 6998875"/>
                <a:gd name="connsiteY5" fmla="*/ 2781657 h 2781657"/>
                <a:gd name="connsiteX6" fmla="*/ 3723587 w 6998875"/>
                <a:gd name="connsiteY6" fmla="*/ 1211720 h 2781657"/>
                <a:gd name="connsiteX7" fmla="*/ 2631824 w 6998875"/>
                <a:gd name="connsiteY7" fmla="*/ 1211720 h 2781657"/>
                <a:gd name="connsiteX0" fmla="*/ 2631824 w 9517578"/>
                <a:gd name="connsiteY0" fmla="*/ 1211720 h 2885352"/>
                <a:gd name="connsiteX1" fmla="*/ 4815350 w 9517578"/>
                <a:gd name="connsiteY1" fmla="*/ 0 h 2885352"/>
                <a:gd name="connsiteX2" fmla="*/ 6998875 w 9517578"/>
                <a:gd name="connsiteY2" fmla="*/ 1211720 h 2885352"/>
                <a:gd name="connsiteX3" fmla="*/ 5907112 w 9517578"/>
                <a:gd name="connsiteY3" fmla="*/ 1211720 h 2885352"/>
                <a:gd name="connsiteX4" fmla="*/ 9517578 w 9517578"/>
                <a:gd name="connsiteY4" fmla="*/ 2885352 h 2885352"/>
                <a:gd name="connsiteX5" fmla="*/ 0 w 9517578"/>
                <a:gd name="connsiteY5" fmla="*/ 2781657 h 2885352"/>
                <a:gd name="connsiteX6" fmla="*/ 3723587 w 9517578"/>
                <a:gd name="connsiteY6" fmla="*/ 1211720 h 2885352"/>
                <a:gd name="connsiteX7" fmla="*/ 2631824 w 9517578"/>
                <a:gd name="connsiteY7" fmla="*/ 1211720 h 2885352"/>
                <a:gd name="connsiteX0" fmla="*/ 2631824 w 9517578"/>
                <a:gd name="connsiteY0" fmla="*/ 1569939 h 3243571"/>
                <a:gd name="connsiteX1" fmla="*/ 4805923 w 9517578"/>
                <a:gd name="connsiteY1" fmla="*/ 0 h 3243571"/>
                <a:gd name="connsiteX2" fmla="*/ 6998875 w 9517578"/>
                <a:gd name="connsiteY2" fmla="*/ 1569939 h 3243571"/>
                <a:gd name="connsiteX3" fmla="*/ 5907112 w 9517578"/>
                <a:gd name="connsiteY3" fmla="*/ 1569939 h 3243571"/>
                <a:gd name="connsiteX4" fmla="*/ 9517578 w 9517578"/>
                <a:gd name="connsiteY4" fmla="*/ 3243571 h 3243571"/>
                <a:gd name="connsiteX5" fmla="*/ 0 w 9517578"/>
                <a:gd name="connsiteY5" fmla="*/ 3139876 h 3243571"/>
                <a:gd name="connsiteX6" fmla="*/ 3723587 w 9517578"/>
                <a:gd name="connsiteY6" fmla="*/ 1569939 h 3243571"/>
                <a:gd name="connsiteX7" fmla="*/ 2631824 w 9517578"/>
                <a:gd name="connsiteY7" fmla="*/ 1569939 h 3243571"/>
                <a:gd name="connsiteX0" fmla="*/ 2669531 w 9517578"/>
                <a:gd name="connsiteY0" fmla="*/ 947770 h 3243571"/>
                <a:gd name="connsiteX1" fmla="*/ 4805923 w 9517578"/>
                <a:gd name="connsiteY1" fmla="*/ 0 h 3243571"/>
                <a:gd name="connsiteX2" fmla="*/ 6998875 w 9517578"/>
                <a:gd name="connsiteY2" fmla="*/ 1569939 h 3243571"/>
                <a:gd name="connsiteX3" fmla="*/ 5907112 w 9517578"/>
                <a:gd name="connsiteY3" fmla="*/ 1569939 h 3243571"/>
                <a:gd name="connsiteX4" fmla="*/ 9517578 w 9517578"/>
                <a:gd name="connsiteY4" fmla="*/ 3243571 h 3243571"/>
                <a:gd name="connsiteX5" fmla="*/ 0 w 9517578"/>
                <a:gd name="connsiteY5" fmla="*/ 3139876 h 3243571"/>
                <a:gd name="connsiteX6" fmla="*/ 3723587 w 9517578"/>
                <a:gd name="connsiteY6" fmla="*/ 1569939 h 3243571"/>
                <a:gd name="connsiteX7" fmla="*/ 2669531 w 9517578"/>
                <a:gd name="connsiteY7" fmla="*/ 947770 h 3243571"/>
                <a:gd name="connsiteX0" fmla="*/ 2669531 w 9517578"/>
                <a:gd name="connsiteY0" fmla="*/ 947770 h 3243571"/>
                <a:gd name="connsiteX1" fmla="*/ 4805923 w 9517578"/>
                <a:gd name="connsiteY1" fmla="*/ 0 h 3243571"/>
                <a:gd name="connsiteX2" fmla="*/ 6998875 w 9517578"/>
                <a:gd name="connsiteY2" fmla="*/ 1569939 h 3243571"/>
                <a:gd name="connsiteX3" fmla="*/ 5907112 w 9517578"/>
                <a:gd name="connsiteY3" fmla="*/ 1569939 h 3243571"/>
                <a:gd name="connsiteX4" fmla="*/ 9517578 w 9517578"/>
                <a:gd name="connsiteY4" fmla="*/ 3243571 h 3243571"/>
                <a:gd name="connsiteX5" fmla="*/ 0 w 9517578"/>
                <a:gd name="connsiteY5" fmla="*/ 3139876 h 3243571"/>
                <a:gd name="connsiteX6" fmla="*/ 3893270 w 9517578"/>
                <a:gd name="connsiteY6" fmla="*/ 966624 h 3243571"/>
                <a:gd name="connsiteX7" fmla="*/ 2669531 w 9517578"/>
                <a:gd name="connsiteY7" fmla="*/ 947770 h 3243571"/>
                <a:gd name="connsiteX0" fmla="*/ 2669531 w 9517578"/>
                <a:gd name="connsiteY0" fmla="*/ 947770 h 3243571"/>
                <a:gd name="connsiteX1" fmla="*/ 4805923 w 9517578"/>
                <a:gd name="connsiteY1" fmla="*/ 0 h 3243571"/>
                <a:gd name="connsiteX2" fmla="*/ 6998875 w 9517578"/>
                <a:gd name="connsiteY2" fmla="*/ 1569939 h 3243571"/>
                <a:gd name="connsiteX3" fmla="*/ 5492333 w 9517578"/>
                <a:gd name="connsiteY3" fmla="*/ 976051 h 3243571"/>
                <a:gd name="connsiteX4" fmla="*/ 9517578 w 9517578"/>
                <a:gd name="connsiteY4" fmla="*/ 3243571 h 3243571"/>
                <a:gd name="connsiteX5" fmla="*/ 0 w 9517578"/>
                <a:gd name="connsiteY5" fmla="*/ 3139876 h 3243571"/>
                <a:gd name="connsiteX6" fmla="*/ 3893270 w 9517578"/>
                <a:gd name="connsiteY6" fmla="*/ 966624 h 3243571"/>
                <a:gd name="connsiteX7" fmla="*/ 2669531 w 9517578"/>
                <a:gd name="connsiteY7" fmla="*/ 947770 h 3243571"/>
                <a:gd name="connsiteX0" fmla="*/ 2669531 w 9517578"/>
                <a:gd name="connsiteY0" fmla="*/ 947770 h 3243571"/>
                <a:gd name="connsiteX1" fmla="*/ 4805923 w 9517578"/>
                <a:gd name="connsiteY1" fmla="*/ 0 h 3243571"/>
                <a:gd name="connsiteX2" fmla="*/ 6998875 w 9517578"/>
                <a:gd name="connsiteY2" fmla="*/ 1004331 h 3243571"/>
                <a:gd name="connsiteX3" fmla="*/ 5492333 w 9517578"/>
                <a:gd name="connsiteY3" fmla="*/ 976051 h 3243571"/>
                <a:gd name="connsiteX4" fmla="*/ 9517578 w 9517578"/>
                <a:gd name="connsiteY4" fmla="*/ 3243571 h 3243571"/>
                <a:gd name="connsiteX5" fmla="*/ 0 w 9517578"/>
                <a:gd name="connsiteY5" fmla="*/ 3139876 h 3243571"/>
                <a:gd name="connsiteX6" fmla="*/ 3893270 w 9517578"/>
                <a:gd name="connsiteY6" fmla="*/ 966624 h 3243571"/>
                <a:gd name="connsiteX7" fmla="*/ 2669531 w 9517578"/>
                <a:gd name="connsiteY7" fmla="*/ 947770 h 3243571"/>
                <a:gd name="connsiteX0" fmla="*/ 2669531 w 9800382"/>
                <a:gd name="connsiteY0" fmla="*/ 947770 h 3139876"/>
                <a:gd name="connsiteX1" fmla="*/ 4805923 w 9800382"/>
                <a:gd name="connsiteY1" fmla="*/ 0 h 3139876"/>
                <a:gd name="connsiteX2" fmla="*/ 6998875 w 9800382"/>
                <a:gd name="connsiteY2" fmla="*/ 1004331 h 3139876"/>
                <a:gd name="connsiteX3" fmla="*/ 5492333 w 9800382"/>
                <a:gd name="connsiteY3" fmla="*/ 976051 h 3139876"/>
                <a:gd name="connsiteX4" fmla="*/ 9800382 w 9800382"/>
                <a:gd name="connsiteY4" fmla="*/ 3045608 h 3139876"/>
                <a:gd name="connsiteX5" fmla="*/ 0 w 9800382"/>
                <a:gd name="connsiteY5" fmla="*/ 3139876 h 3139876"/>
                <a:gd name="connsiteX6" fmla="*/ 3893270 w 9800382"/>
                <a:gd name="connsiteY6" fmla="*/ 966624 h 3139876"/>
                <a:gd name="connsiteX7" fmla="*/ 2669531 w 9800382"/>
                <a:gd name="connsiteY7" fmla="*/ 947770 h 3139876"/>
                <a:gd name="connsiteX0" fmla="*/ 2669531 w 9790955"/>
                <a:gd name="connsiteY0" fmla="*/ 947770 h 3139876"/>
                <a:gd name="connsiteX1" fmla="*/ 4805923 w 9790955"/>
                <a:gd name="connsiteY1" fmla="*/ 0 h 3139876"/>
                <a:gd name="connsiteX2" fmla="*/ 6998875 w 9790955"/>
                <a:gd name="connsiteY2" fmla="*/ 1004331 h 3139876"/>
                <a:gd name="connsiteX3" fmla="*/ 5492333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3893270 w 9790955"/>
                <a:gd name="connsiteY6" fmla="*/ 966624 h 3139876"/>
                <a:gd name="connsiteX7" fmla="*/ 2669531 w 9790955"/>
                <a:gd name="connsiteY7" fmla="*/ 947770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6998875 w 9790955"/>
                <a:gd name="connsiteY2" fmla="*/ 1004331 h 3139876"/>
                <a:gd name="connsiteX3" fmla="*/ 5492333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3893270 w 9790955"/>
                <a:gd name="connsiteY6" fmla="*/ 966624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6998875 w 9790955"/>
                <a:gd name="connsiteY2" fmla="*/ 1004331 h 3139876"/>
                <a:gd name="connsiteX3" fmla="*/ 5492333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7856714 w 9790955"/>
                <a:gd name="connsiteY2" fmla="*/ 985477 h 3139876"/>
                <a:gd name="connsiteX3" fmla="*/ 5492333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7856714 w 9790955"/>
                <a:gd name="connsiteY2" fmla="*/ 985477 h 3139876"/>
                <a:gd name="connsiteX3" fmla="*/ 6161636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7856714 w 9790955"/>
                <a:gd name="connsiteY2" fmla="*/ 985477 h 3139876"/>
                <a:gd name="connsiteX3" fmla="*/ 6674988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8580908 w 9790955"/>
                <a:gd name="connsiteY2" fmla="*/ 1004331 h 3139876"/>
                <a:gd name="connsiteX3" fmla="*/ 6674988 w 9790955"/>
                <a:gd name="connsiteY3" fmla="*/ 976051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9790955"/>
                <a:gd name="connsiteY0" fmla="*/ 957196 h 3139876"/>
                <a:gd name="connsiteX1" fmla="*/ 4805923 w 9790955"/>
                <a:gd name="connsiteY1" fmla="*/ 0 h 3139876"/>
                <a:gd name="connsiteX2" fmla="*/ 8580908 w 9790955"/>
                <a:gd name="connsiteY2" fmla="*/ 1004331 h 3139876"/>
                <a:gd name="connsiteX3" fmla="*/ 7023334 w 9790955"/>
                <a:gd name="connsiteY3" fmla="*/ 994905 h 3139876"/>
                <a:gd name="connsiteX4" fmla="*/ 9790955 w 9790955"/>
                <a:gd name="connsiteY4" fmla="*/ 3083316 h 3139876"/>
                <a:gd name="connsiteX5" fmla="*/ 0 w 9790955"/>
                <a:gd name="connsiteY5" fmla="*/ 3139876 h 3139876"/>
                <a:gd name="connsiteX6" fmla="*/ 2960017 w 9790955"/>
                <a:gd name="connsiteY6" fmla="*/ 957197 h 3139876"/>
                <a:gd name="connsiteX7" fmla="*/ 1585449 w 9790955"/>
                <a:gd name="connsiteY7" fmla="*/ 957196 h 3139876"/>
                <a:gd name="connsiteX0" fmla="*/ 1585449 w 10456829"/>
                <a:gd name="connsiteY0" fmla="*/ 957196 h 3139876"/>
                <a:gd name="connsiteX1" fmla="*/ 4805923 w 10456829"/>
                <a:gd name="connsiteY1" fmla="*/ 0 h 3139876"/>
                <a:gd name="connsiteX2" fmla="*/ 8580908 w 10456829"/>
                <a:gd name="connsiteY2" fmla="*/ 1004331 h 3139876"/>
                <a:gd name="connsiteX3" fmla="*/ 7023334 w 10456829"/>
                <a:gd name="connsiteY3" fmla="*/ 994905 h 3139876"/>
                <a:gd name="connsiteX4" fmla="*/ 10456829 w 10456829"/>
                <a:gd name="connsiteY4" fmla="*/ 3104816 h 3139876"/>
                <a:gd name="connsiteX5" fmla="*/ 0 w 10456829"/>
                <a:gd name="connsiteY5" fmla="*/ 3139876 h 3139876"/>
                <a:gd name="connsiteX6" fmla="*/ 2960017 w 10456829"/>
                <a:gd name="connsiteY6" fmla="*/ 957197 h 3139876"/>
                <a:gd name="connsiteX7" fmla="*/ 1585449 w 10456829"/>
                <a:gd name="connsiteY7" fmla="*/ 957196 h 3139876"/>
                <a:gd name="connsiteX0" fmla="*/ 1585449 w 10456829"/>
                <a:gd name="connsiteY0" fmla="*/ 923044 h 3105724"/>
                <a:gd name="connsiteX1" fmla="*/ 5264272 w 10456829"/>
                <a:gd name="connsiteY1" fmla="*/ 0 h 3105724"/>
                <a:gd name="connsiteX2" fmla="*/ 8580908 w 10456829"/>
                <a:gd name="connsiteY2" fmla="*/ 970179 h 3105724"/>
                <a:gd name="connsiteX3" fmla="*/ 7023334 w 10456829"/>
                <a:gd name="connsiteY3" fmla="*/ 960753 h 3105724"/>
                <a:gd name="connsiteX4" fmla="*/ 10456829 w 10456829"/>
                <a:gd name="connsiteY4" fmla="*/ 3070664 h 3105724"/>
                <a:gd name="connsiteX5" fmla="*/ 0 w 10456829"/>
                <a:gd name="connsiteY5" fmla="*/ 3105724 h 3105724"/>
                <a:gd name="connsiteX6" fmla="*/ 2960017 w 10456829"/>
                <a:gd name="connsiteY6" fmla="*/ 923045 h 3105724"/>
                <a:gd name="connsiteX7" fmla="*/ 1585449 w 10456829"/>
                <a:gd name="connsiteY7" fmla="*/ 923044 h 3105724"/>
                <a:gd name="connsiteX0" fmla="*/ 1585449 w 10456829"/>
                <a:gd name="connsiteY0" fmla="*/ 945812 h 3128492"/>
                <a:gd name="connsiteX1" fmla="*/ 5249487 w 10456829"/>
                <a:gd name="connsiteY1" fmla="*/ 0 h 3128492"/>
                <a:gd name="connsiteX2" fmla="*/ 8580908 w 10456829"/>
                <a:gd name="connsiteY2" fmla="*/ 992947 h 3128492"/>
                <a:gd name="connsiteX3" fmla="*/ 7023334 w 10456829"/>
                <a:gd name="connsiteY3" fmla="*/ 983521 h 3128492"/>
                <a:gd name="connsiteX4" fmla="*/ 10456829 w 10456829"/>
                <a:gd name="connsiteY4" fmla="*/ 3093432 h 3128492"/>
                <a:gd name="connsiteX5" fmla="*/ 0 w 10456829"/>
                <a:gd name="connsiteY5" fmla="*/ 3128492 h 3128492"/>
                <a:gd name="connsiteX6" fmla="*/ 2960017 w 10456829"/>
                <a:gd name="connsiteY6" fmla="*/ 945813 h 3128492"/>
                <a:gd name="connsiteX7" fmla="*/ 1585449 w 10456829"/>
                <a:gd name="connsiteY7" fmla="*/ 945812 h 312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6829" h="3128492">
                  <a:moveTo>
                    <a:pt x="1585449" y="945812"/>
                  </a:moveTo>
                  <a:lnTo>
                    <a:pt x="5249487" y="0"/>
                  </a:lnTo>
                  <a:lnTo>
                    <a:pt x="8580908" y="992947"/>
                  </a:lnTo>
                  <a:lnTo>
                    <a:pt x="7023334" y="983521"/>
                  </a:lnTo>
                  <a:lnTo>
                    <a:pt x="10456829" y="3093432"/>
                  </a:lnTo>
                  <a:lnTo>
                    <a:pt x="0" y="3128492"/>
                  </a:lnTo>
                  <a:lnTo>
                    <a:pt x="2960017" y="945813"/>
                  </a:lnTo>
                  <a:lnTo>
                    <a:pt x="1585449" y="945812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08216" y="1556695"/>
              <a:ext cx="2991534" cy="585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b="1" dirty="0" smtClean="0">
                  <a:solidFill>
                    <a:schemeClr val="bg1"/>
                  </a:solidFill>
                </a:rPr>
                <a:t>창고관리 개선</a:t>
              </a:r>
              <a:endParaRPr kumimoji="1"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2735897" y="4270567"/>
              <a:ext cx="1444433" cy="144443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4925" cap="flat" cmpd="sng" algn="in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25059" y="4550384"/>
              <a:ext cx="1266109" cy="82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출고 생산성 향상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4180330" y="4270566"/>
              <a:ext cx="1444433" cy="144443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4925" cap="flat" cmpd="sng" algn="in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55063" y="4562021"/>
              <a:ext cx="1314971" cy="819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로케이션 활용도 향상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5702644" y="4270567"/>
              <a:ext cx="1444433" cy="14444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flat" cmpd="sng" algn="in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521778" y="4533289"/>
              <a:ext cx="1861151" cy="82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부서간 커뮤니케이션 증대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186022" y="4270567"/>
              <a:ext cx="1444433" cy="14444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4925" cap="flat" cmpd="sng" algn="in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96763" y="4558393"/>
              <a:ext cx="1472638" cy="82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kern="0" dirty="0" smtClean="0">
                  <a:solidFill>
                    <a:prstClr val="black"/>
                  </a:solidFill>
                </a:rPr>
                <a:t>불필요한 작업시간 감소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252522" y="4241467"/>
              <a:ext cx="1444433" cy="14444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4925" cap="flat" cmpd="sng" algn="in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22905" y="4550462"/>
              <a:ext cx="1339839" cy="82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kern="0" dirty="0" smtClean="0">
                  <a:solidFill>
                    <a:prstClr val="black"/>
                  </a:solidFill>
                </a:rPr>
                <a:t>작업의 정확도 향상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691640"/>
            <a:ext cx="12192000" cy="25968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00909" y="2931914"/>
            <a:ext cx="5043323" cy="9941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GB" altLang="ko-KR" sz="6600" b="1" dirty="0" smtClean="0">
                <a:solidFill>
                  <a:schemeClr val="bg1"/>
                </a:solidFill>
              </a:rPr>
              <a:t>Q &amp; A</a:t>
            </a:r>
            <a:endParaRPr kumimoji="1"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909038" y="2038091"/>
            <a:ext cx="637392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GB" altLang="ko-KR" sz="7200" b="1" dirty="0" smtClean="0">
                <a:solidFill>
                  <a:schemeClr val="bg1"/>
                </a:solidFill>
              </a:rPr>
              <a:t>Thank you</a:t>
            </a:r>
            <a:endParaRPr kumimoji="1" lang="ko-KR" altLang="en-US" sz="7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대상기업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pic>
        <p:nvPicPr>
          <p:cNvPr id="7" name="Picture 2" descr="C:\Users\adminuser42\Desktop\중간\회사\DSC004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54" y="1547728"/>
            <a:ext cx="2112796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29" y="1530884"/>
            <a:ext cx="1961226" cy="14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adminuser42\Desktop\중간\회사\DSC004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34" y="1533644"/>
            <a:ext cx="2176681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user42\Desktop\중간\회사\DSC004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94" y="1539839"/>
            <a:ext cx="2112798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자형 화살표 10"/>
          <p:cNvSpPr/>
          <p:nvPr/>
        </p:nvSpPr>
        <p:spPr>
          <a:xfrm rot="5400000">
            <a:off x="4322794" y="-1039781"/>
            <a:ext cx="490391" cy="8580524"/>
          </a:xfrm>
          <a:prstGeom prst="uturnArrow">
            <a:avLst>
              <a:gd name="adj1" fmla="val 21793"/>
              <a:gd name="adj2" fmla="val 23680"/>
              <a:gd name="adj3" fmla="val 21364"/>
              <a:gd name="adj4" fmla="val 43608"/>
              <a:gd name="adj5" fmla="val 99972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Picture 8" descr="C:\Users\adminuser42\Desktop\중간\회사\DSC004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95" y="3506400"/>
            <a:ext cx="1260000" cy="18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adminuser42\Desktop\중간\회사\DSC0041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83" y="3498511"/>
            <a:ext cx="2112796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adminuser42\Desktop\중간\회사\DSC0041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3" y="3506400"/>
            <a:ext cx="2112798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C:\Users\adminuser42\Desktop\중간\회사\DSC0042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3" y="3506400"/>
            <a:ext cx="2112797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3" y="1032506"/>
            <a:ext cx="221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생산기계에서 생산된 품목들을 품목별로 </a:t>
            </a:r>
            <a:r>
              <a:rPr lang="ko-KR" altLang="en-US" sz="1200" dirty="0" err="1" smtClean="0"/>
              <a:t>현황판에</a:t>
            </a:r>
            <a:r>
              <a:rPr lang="ko-KR" altLang="en-US" sz="1200" dirty="0" smtClean="0"/>
              <a:t> 기재</a:t>
            </a:r>
            <a:endParaRPr lang="en-US" altLang="ko-KR" sz="12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71773" y="1124838"/>
            <a:ext cx="1329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품목별 품질검사 </a:t>
            </a:r>
            <a:endParaRPr lang="en-US" altLang="ko-KR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610022" y="1026204"/>
            <a:ext cx="20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각 품목 등급별로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카트에 </a:t>
            </a:r>
            <a:r>
              <a:rPr lang="ko-KR" altLang="en-US" sz="1200" dirty="0" err="1" smtClean="0"/>
              <a:t>임시보관</a:t>
            </a:r>
            <a:endParaRPr lang="en-US" altLang="ko-KR" sz="12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830349" y="1026203"/>
            <a:ext cx="2027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등급별 </a:t>
            </a:r>
            <a:r>
              <a:rPr lang="ko-KR" altLang="en-US" sz="1200" dirty="0" err="1" smtClean="0"/>
              <a:t>포장작업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바코드가 포함된 </a:t>
            </a:r>
            <a:r>
              <a:rPr lang="ko-KR" altLang="en-US" sz="1200" dirty="0" err="1" smtClean="0"/>
              <a:t>라벨부착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564598" y="5495439"/>
            <a:ext cx="98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테이핑</a:t>
            </a:r>
            <a:r>
              <a:rPr lang="ko-KR" altLang="en-US" sz="1200" dirty="0" smtClean="0"/>
              <a:t> 작업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(1</a:t>
            </a:r>
            <a:r>
              <a:rPr lang="ko-KR" altLang="en-US" sz="1200" dirty="0" err="1" smtClean="0"/>
              <a:t>차봉인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88512" y="4977297"/>
            <a:ext cx="202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끈 포장</a:t>
            </a:r>
            <a:r>
              <a:rPr lang="en-US" altLang="ko-KR" sz="1200" dirty="0" smtClean="0"/>
              <a:t>(2</a:t>
            </a:r>
            <a:r>
              <a:rPr lang="ko-KR" altLang="en-US" sz="1200" dirty="0" smtClean="0"/>
              <a:t>차 봉인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ko-KR" altLang="en-US" sz="1200" dirty="0" smtClean="0"/>
              <a:t>입고예정제품으로 등록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박스바코드</a:t>
            </a:r>
            <a:r>
              <a:rPr lang="ko-KR" altLang="en-US" sz="1200" dirty="0" smtClean="0"/>
              <a:t> 스캔</a:t>
            </a:r>
            <a:r>
              <a:rPr lang="en-US" altLang="ko-KR" sz="1200" dirty="0"/>
              <a:t>)</a:t>
            </a:r>
            <a:endParaRPr lang="en-US" altLang="ko-KR" sz="12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2840614" y="4964354"/>
            <a:ext cx="197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박스를 팔레트에 등록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박스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팔레트 바코드 스캔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863" y="4977297"/>
            <a:ext cx="211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팔레트 </a:t>
            </a:r>
            <a:r>
              <a:rPr lang="ko-KR" altLang="en-US" sz="1200" dirty="0" err="1" smtClean="0"/>
              <a:t>입고시작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팔레트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위치 바코드 스캔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대상기업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pic>
        <p:nvPicPr>
          <p:cNvPr id="7" name="Picture 2" descr="C:\Users\adminuser42\Desktop\중간\회사\DSC004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6" y="1396594"/>
            <a:ext cx="2466962" cy="16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18" y="1345011"/>
            <a:ext cx="2362041" cy="169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adminuser42\Desktop\중간\회사\DSC004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05" y="1396594"/>
            <a:ext cx="2513545" cy="16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dminuser42\Desktop\중간\회사\DSC004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67" y="4304759"/>
            <a:ext cx="2682322" cy="17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자형 화살표 10"/>
          <p:cNvSpPr/>
          <p:nvPr/>
        </p:nvSpPr>
        <p:spPr>
          <a:xfrm rot="5400000">
            <a:off x="4495972" y="-638114"/>
            <a:ext cx="511014" cy="8289642"/>
          </a:xfrm>
          <a:prstGeom prst="uturnArrow">
            <a:avLst>
              <a:gd name="adj1" fmla="val 21793"/>
              <a:gd name="adj2" fmla="val 23680"/>
              <a:gd name="adj3" fmla="val 21364"/>
              <a:gd name="adj4" fmla="val 41222"/>
              <a:gd name="adj5" fmla="val 99972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6658" y="1741008"/>
            <a:ext cx="4928063" cy="3969604"/>
            <a:chOff x="-6157582" y="397668"/>
            <a:chExt cx="4928063" cy="3969604"/>
          </a:xfrm>
        </p:grpSpPr>
        <p:grpSp>
          <p:nvGrpSpPr>
            <p:cNvPr id="15" name="그룹 14"/>
            <p:cNvGrpSpPr/>
            <p:nvPr/>
          </p:nvGrpSpPr>
          <p:grpSpPr>
            <a:xfrm>
              <a:off x="-6157582" y="397668"/>
              <a:ext cx="2030922" cy="3969604"/>
              <a:chOff x="575399" y="1728772"/>
              <a:chExt cx="2030922" cy="3818779"/>
            </a:xfrm>
          </p:grpSpPr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9" y="4136737"/>
                <a:ext cx="2030922" cy="14108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타원 18"/>
              <p:cNvSpPr/>
              <p:nvPr/>
            </p:nvSpPr>
            <p:spPr>
              <a:xfrm>
                <a:off x="862343" y="1728772"/>
                <a:ext cx="993059" cy="993059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9" idx="4"/>
                <a:endCxn id="18" idx="0"/>
              </p:cNvCxnSpPr>
              <p:nvPr/>
            </p:nvCxnSpPr>
            <p:spPr>
              <a:xfrm>
                <a:off x="1358873" y="2721831"/>
                <a:ext cx="231987" cy="1414906"/>
              </a:xfrm>
              <a:prstGeom prst="straightConnector1">
                <a:avLst/>
              </a:prstGeom>
              <a:ln w="38100" cap="flat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-3917728" y="2695285"/>
              <a:ext cx="26882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투입된 원자재량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제품번호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예상 시간을 확인 할 수 있음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출고되어 나오는 양 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입고 </a:t>
              </a:r>
              <a:r>
                <a:rPr lang="ko-KR" altLang="en-US" sz="1400" dirty="0" err="1" smtClean="0"/>
                <a:t>예정량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은 확인할 수 없음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06836" y="3901120"/>
            <a:ext cx="6296784" cy="2254972"/>
            <a:chOff x="451587" y="3905152"/>
            <a:chExt cx="6296784" cy="2254972"/>
          </a:xfrm>
        </p:grpSpPr>
        <p:grpSp>
          <p:nvGrpSpPr>
            <p:cNvPr id="22" name="그룹 21"/>
            <p:cNvGrpSpPr/>
            <p:nvPr/>
          </p:nvGrpSpPr>
          <p:grpSpPr>
            <a:xfrm>
              <a:off x="573258" y="3905152"/>
              <a:ext cx="6175113" cy="2254972"/>
              <a:chOff x="-6724300" y="5596445"/>
              <a:chExt cx="6175113" cy="2254972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-6724300" y="5596445"/>
                <a:ext cx="6175113" cy="2254972"/>
                <a:chOff x="15129668" y="890461"/>
                <a:chExt cx="6175113" cy="2254972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20801363" y="1794848"/>
                  <a:ext cx="503418" cy="503418"/>
                </a:xfrm>
                <a:prstGeom prst="ellipse">
                  <a:avLst/>
                </a:prstGeom>
                <a:noFill/>
                <a:ln w="38100" cmpd="sng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화살표 연결선 28"/>
                <p:cNvCxnSpPr>
                  <a:stCxn id="28" idx="2"/>
                  <a:endCxn id="30" idx="3"/>
                </p:cNvCxnSpPr>
                <p:nvPr/>
              </p:nvCxnSpPr>
              <p:spPr>
                <a:xfrm flipH="1" flipV="1">
                  <a:off x="16628148" y="2017947"/>
                  <a:ext cx="4173215" cy="28610"/>
                </a:xfrm>
                <a:prstGeom prst="straightConnector1">
                  <a:avLst/>
                </a:prstGeom>
                <a:ln w="38100" cap="flat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Picture 8" descr="C:\Users\adminuser42\Desktop\중간\회사\DSC00416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29668" y="890461"/>
                  <a:ext cx="1498480" cy="2254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7" name="TextBox 26"/>
              <p:cNvSpPr txBox="1"/>
              <p:nvPr/>
            </p:nvSpPr>
            <p:spPr>
              <a:xfrm>
                <a:off x="-5251960" y="5717777"/>
                <a:ext cx="38252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/>
                  <a:t>패킹하기 위해 대기하는 동안 고정 바코드 스캐너가 박스 바코드를 </a:t>
                </a:r>
                <a:r>
                  <a:rPr lang="en-US" altLang="ko-KR" sz="1400" dirty="0" smtClean="0"/>
                  <a:t>DB</a:t>
                </a:r>
                <a:r>
                  <a:rPr lang="ko-KR" altLang="en-US" sz="1400" dirty="0" smtClean="0"/>
                  <a:t>에 등록</a:t>
                </a:r>
                <a:r>
                  <a:rPr lang="en-US" altLang="ko-KR" sz="1400" dirty="0" smtClean="0"/>
                  <a:t>.</a:t>
                </a: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587" y="4887029"/>
              <a:ext cx="310142" cy="28386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</p:pic>
      </p:grpSp>
      <p:grpSp>
        <p:nvGrpSpPr>
          <p:cNvPr id="31" name="그룹 30"/>
          <p:cNvGrpSpPr/>
          <p:nvPr/>
        </p:nvGrpSpPr>
        <p:grpSpPr>
          <a:xfrm>
            <a:off x="671437" y="3978821"/>
            <a:ext cx="7221758" cy="2108401"/>
            <a:chOff x="8944485" y="1505100"/>
            <a:chExt cx="7221758" cy="2108401"/>
          </a:xfrm>
        </p:grpSpPr>
        <p:grpSp>
          <p:nvGrpSpPr>
            <p:cNvPr id="32" name="그룹 31"/>
            <p:cNvGrpSpPr/>
            <p:nvPr/>
          </p:nvGrpSpPr>
          <p:grpSpPr>
            <a:xfrm>
              <a:off x="8944485" y="1563426"/>
              <a:ext cx="7221758" cy="2050075"/>
              <a:chOff x="6769639" y="6412495"/>
              <a:chExt cx="7221758" cy="2050075"/>
            </a:xfrm>
          </p:grpSpPr>
          <p:pic>
            <p:nvPicPr>
              <p:cNvPr id="34" name="Picture 6" descr="C:\Users\adminuser42\Desktop\중간\회사\DSC00412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46" t="44739" r="8841" b="4214"/>
              <a:stretch/>
            </p:blipFill>
            <p:spPr bwMode="auto">
              <a:xfrm>
                <a:off x="6769639" y="6412495"/>
                <a:ext cx="2030922" cy="1319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타원 34"/>
              <p:cNvSpPr/>
              <p:nvPr/>
            </p:nvSpPr>
            <p:spPr>
              <a:xfrm>
                <a:off x="12998338" y="7469511"/>
                <a:ext cx="993059" cy="993059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화살표 연결선 35"/>
              <p:cNvCxnSpPr>
                <a:stCxn id="35" idx="2"/>
                <a:endCxn id="34" idx="3"/>
              </p:cNvCxnSpPr>
              <p:nvPr/>
            </p:nvCxnSpPr>
            <p:spPr>
              <a:xfrm flipH="1" flipV="1">
                <a:off x="8800561" y="7072221"/>
                <a:ext cx="4197777" cy="893820"/>
              </a:xfrm>
              <a:prstGeom prst="straightConnector1">
                <a:avLst/>
              </a:prstGeom>
              <a:ln w="38100" cap="flat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11098404" y="1505100"/>
              <a:ext cx="2888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중량이 확인된 후 해당 정보를 스티커로 인쇄한 후 박스에 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ko-KR" altLang="en-US" sz="1400" dirty="0" smtClean="0"/>
                <a:t>부착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 </a:t>
              </a:r>
              <a:endParaRPr lang="ko-KR" altLang="en-US" sz="14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28507" y="3901120"/>
            <a:ext cx="5743164" cy="2254972"/>
            <a:chOff x="634665" y="3856949"/>
            <a:chExt cx="5743164" cy="2254972"/>
          </a:xfrm>
        </p:grpSpPr>
        <p:grpSp>
          <p:nvGrpSpPr>
            <p:cNvPr id="38" name="그룹 37"/>
            <p:cNvGrpSpPr/>
            <p:nvPr/>
          </p:nvGrpSpPr>
          <p:grpSpPr>
            <a:xfrm>
              <a:off x="634665" y="3856949"/>
              <a:ext cx="5743164" cy="2254972"/>
              <a:chOff x="2022246" y="3405549"/>
              <a:chExt cx="6242682" cy="24511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609864" y="4307562"/>
                <a:ext cx="655064" cy="655064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화살표 연결선 40"/>
              <p:cNvCxnSpPr>
                <a:stCxn id="40" idx="2"/>
                <a:endCxn id="42" idx="3"/>
              </p:cNvCxnSpPr>
              <p:nvPr/>
            </p:nvCxnSpPr>
            <p:spPr>
              <a:xfrm flipH="1" flipV="1">
                <a:off x="3651057" y="4631099"/>
                <a:ext cx="3958807" cy="3995"/>
              </a:xfrm>
              <a:prstGeom prst="straightConnector1">
                <a:avLst/>
              </a:prstGeom>
              <a:ln w="38100" cap="flat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7" descr="C:\Users\adminuser42\Desktop\중간\회사\DSC00414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2246" y="3405549"/>
                <a:ext cx="1628811" cy="2451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2186231" y="3944059"/>
              <a:ext cx="34284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지관을 박스에 담은 후 해당 박스의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ko-KR" altLang="en-US" sz="1400" dirty="0" smtClean="0"/>
                <a:t>중량을 확인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중량에 문제가 있을 경우 </a:t>
              </a:r>
              <a:r>
                <a:rPr lang="ko-KR" altLang="en-US" sz="1400" dirty="0" err="1" smtClean="0"/>
                <a:t>경고등</a:t>
              </a:r>
              <a:r>
                <a:rPr lang="ko-KR" altLang="en-US" sz="1400" dirty="0" smtClean="0"/>
                <a:t> 점등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대상기업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grpSp>
        <p:nvGrpSpPr>
          <p:cNvPr id="7" name="그룹 6"/>
          <p:cNvGrpSpPr/>
          <p:nvPr/>
        </p:nvGrpSpPr>
        <p:grpSpPr>
          <a:xfrm>
            <a:off x="1178378" y="1086409"/>
            <a:ext cx="6386534" cy="1897314"/>
            <a:chOff x="1323675" y="925533"/>
            <a:chExt cx="5999937" cy="1782463"/>
          </a:xfrm>
        </p:grpSpPr>
        <p:pic>
          <p:nvPicPr>
            <p:cNvPr id="8" name="Picture 6" descr="C:\Users\adminuser42\Desktop\중간\회사\DSC0041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75" y="925533"/>
              <a:ext cx="2682322" cy="178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2272409" y="925533"/>
              <a:ext cx="5051203" cy="1772790"/>
              <a:chOff x="1166941" y="3458513"/>
              <a:chExt cx="5051203" cy="1772790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1166941" y="3874908"/>
                <a:ext cx="370759" cy="370759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/>
              <p:cNvCxnSpPr>
                <a:stCxn id="10" idx="6"/>
                <a:endCxn id="14" idx="1"/>
              </p:cNvCxnSpPr>
              <p:nvPr/>
            </p:nvCxnSpPr>
            <p:spPr>
              <a:xfrm>
                <a:off x="1537700" y="4060288"/>
                <a:ext cx="2012680" cy="284620"/>
              </a:xfrm>
              <a:prstGeom prst="straightConnector1">
                <a:avLst/>
              </a:prstGeom>
              <a:ln w="38100" cap="flat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9" descr="C:\Users\adminuser42\Desktop\중간\회사\DSC004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0380" y="3458513"/>
                <a:ext cx="2667764" cy="1772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5" name="Picture 10" descr="C:\Users\adminuser42\Desktop\중간\회사\DSC004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92" y="4012250"/>
            <a:ext cx="2839658" cy="188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C:\Users\adminuser42\Desktop\중간\회사\DSC004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8" y="3994009"/>
            <a:ext cx="2855153" cy="189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U자형 화살표 17"/>
          <p:cNvSpPr/>
          <p:nvPr/>
        </p:nvSpPr>
        <p:spPr>
          <a:xfrm rot="5400000">
            <a:off x="4495972" y="-638114"/>
            <a:ext cx="511014" cy="8289642"/>
          </a:xfrm>
          <a:prstGeom prst="uturnArrow">
            <a:avLst>
              <a:gd name="adj1" fmla="val 21793"/>
              <a:gd name="adj2" fmla="val 23680"/>
              <a:gd name="adj3" fmla="val 21364"/>
              <a:gd name="adj4" fmla="val 41222"/>
              <a:gd name="adj5" fmla="val 99972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34150" y="3987518"/>
            <a:ext cx="2362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마지막으로 생산된 자투리 박스들은 다음 박스가 생산될 때 까지 별도의 </a:t>
            </a:r>
            <a:r>
              <a:rPr lang="en-US" altLang="ko-KR" sz="1200" dirty="0" smtClean="0"/>
              <a:t>stand- by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zone</a:t>
            </a:r>
            <a:r>
              <a:rPr lang="ko-KR" altLang="en-US" sz="1200" dirty="0" smtClean="0"/>
              <a:t>에서 대기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748110" y="1782451"/>
            <a:ext cx="2519466" cy="338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기업 소개</a:t>
            </a:r>
            <a:r>
              <a:rPr kumimoji="1" lang="en-US" altLang="ko-KR" sz="21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/>
            </a:r>
            <a:br>
              <a:rPr kumimoji="1" lang="en-US" altLang="ko-KR" sz="21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1.1 </a:t>
            </a:r>
            <a:r>
              <a:rPr kumimoji="1"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대상 기업</a:t>
            </a:r>
            <a:r>
              <a:rPr kumimoji="1"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/>
            </a:r>
            <a:br>
              <a:rPr kumimoji="1"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kumimoji="1"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1.2 </a:t>
            </a:r>
            <a:r>
              <a:rPr kumimoji="1"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기업 분석</a:t>
            </a:r>
            <a:endParaRPr kumimoji="1" lang="en-US" altLang="ko-KR" sz="1600" b="1" dirty="0" smtClean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내용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시스템 시연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결과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5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창고 도면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grpSp>
        <p:nvGrpSpPr>
          <p:cNvPr id="268" name="그룹 267"/>
          <p:cNvGrpSpPr/>
          <p:nvPr/>
        </p:nvGrpSpPr>
        <p:grpSpPr>
          <a:xfrm>
            <a:off x="1761578" y="848120"/>
            <a:ext cx="8401061" cy="5399282"/>
            <a:chOff x="122685" y="1474726"/>
            <a:chExt cx="4754047" cy="4549484"/>
          </a:xfrm>
        </p:grpSpPr>
        <p:grpSp>
          <p:nvGrpSpPr>
            <p:cNvPr id="269" name="그룹 268"/>
            <p:cNvGrpSpPr/>
            <p:nvPr/>
          </p:nvGrpSpPr>
          <p:grpSpPr>
            <a:xfrm>
              <a:off x="122685" y="1474726"/>
              <a:ext cx="4754047" cy="4549484"/>
              <a:chOff x="122685" y="1474726"/>
              <a:chExt cx="4754047" cy="4549484"/>
            </a:xfrm>
          </p:grpSpPr>
          <p:sp>
            <p:nvSpPr>
              <p:cNvPr id="287" name="직사각형 4"/>
              <p:cNvSpPr>
                <a:spLocks/>
              </p:cNvSpPr>
              <p:nvPr/>
            </p:nvSpPr>
            <p:spPr>
              <a:xfrm>
                <a:off x="801456" y="1836444"/>
                <a:ext cx="1657527" cy="1225996"/>
              </a:xfrm>
              <a:custGeom>
                <a:avLst/>
                <a:gdLst>
                  <a:gd name="connsiteX0" fmla="*/ 0 w 2408431"/>
                  <a:gd name="connsiteY0" fmla="*/ 0 h 1699580"/>
                  <a:gd name="connsiteX1" fmla="*/ 2408431 w 2408431"/>
                  <a:gd name="connsiteY1" fmla="*/ 0 h 1699580"/>
                  <a:gd name="connsiteX2" fmla="*/ 2408431 w 2408431"/>
                  <a:gd name="connsiteY2" fmla="*/ 1699580 h 1699580"/>
                  <a:gd name="connsiteX3" fmla="*/ 0 w 2408431"/>
                  <a:gd name="connsiteY3" fmla="*/ 1699580 h 1699580"/>
                  <a:gd name="connsiteX4" fmla="*/ 0 w 2408431"/>
                  <a:gd name="connsiteY4" fmla="*/ 0 h 1699580"/>
                  <a:gd name="connsiteX0" fmla="*/ 0 w 2427481"/>
                  <a:gd name="connsiteY0" fmla="*/ 0 h 1699580"/>
                  <a:gd name="connsiteX1" fmla="*/ 2427481 w 2427481"/>
                  <a:gd name="connsiteY1" fmla="*/ 447675 h 1699580"/>
                  <a:gd name="connsiteX2" fmla="*/ 2408431 w 2427481"/>
                  <a:gd name="connsiteY2" fmla="*/ 1699580 h 1699580"/>
                  <a:gd name="connsiteX3" fmla="*/ 0 w 2427481"/>
                  <a:gd name="connsiteY3" fmla="*/ 1699580 h 1699580"/>
                  <a:gd name="connsiteX4" fmla="*/ 0 w 2427481"/>
                  <a:gd name="connsiteY4" fmla="*/ 0 h 1699580"/>
                  <a:gd name="connsiteX0" fmla="*/ 0 w 2408431"/>
                  <a:gd name="connsiteY0" fmla="*/ 0 h 1699580"/>
                  <a:gd name="connsiteX1" fmla="*/ 2398906 w 2408431"/>
                  <a:gd name="connsiteY1" fmla="*/ 438150 h 1699580"/>
                  <a:gd name="connsiteX2" fmla="*/ 2408431 w 2408431"/>
                  <a:gd name="connsiteY2" fmla="*/ 1699580 h 1699580"/>
                  <a:gd name="connsiteX3" fmla="*/ 0 w 2408431"/>
                  <a:gd name="connsiteY3" fmla="*/ 1699580 h 1699580"/>
                  <a:gd name="connsiteX4" fmla="*/ 0 w 2408431"/>
                  <a:gd name="connsiteY4" fmla="*/ 0 h 1699580"/>
                  <a:gd name="connsiteX0" fmla="*/ 0 w 2408431"/>
                  <a:gd name="connsiteY0" fmla="*/ 0 h 1699580"/>
                  <a:gd name="connsiteX1" fmla="*/ 2398907 w 2408431"/>
                  <a:gd name="connsiteY1" fmla="*/ 342900 h 1699580"/>
                  <a:gd name="connsiteX2" fmla="*/ 2408431 w 2408431"/>
                  <a:gd name="connsiteY2" fmla="*/ 1699580 h 1699580"/>
                  <a:gd name="connsiteX3" fmla="*/ 0 w 2408431"/>
                  <a:gd name="connsiteY3" fmla="*/ 1699580 h 1699580"/>
                  <a:gd name="connsiteX4" fmla="*/ 0 w 2408431"/>
                  <a:gd name="connsiteY4" fmla="*/ 0 h 169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431" h="1699580">
                    <a:moveTo>
                      <a:pt x="0" y="0"/>
                    </a:moveTo>
                    <a:lnTo>
                      <a:pt x="2398907" y="342900"/>
                    </a:lnTo>
                    <a:cubicBezTo>
                      <a:pt x="2402082" y="795127"/>
                      <a:pt x="2405256" y="1247353"/>
                      <a:pt x="2408431" y="1699580"/>
                    </a:cubicBezTo>
                    <a:lnTo>
                      <a:pt x="0" y="16995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2463120" y="2354821"/>
                <a:ext cx="1514405" cy="70761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152435" y="2513837"/>
                <a:ext cx="1306548" cy="11581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2463120" y="2513764"/>
                <a:ext cx="1514405" cy="11589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1" name="직선 화살표 연결선 290"/>
              <p:cNvCxnSpPr/>
              <p:nvPr/>
            </p:nvCxnSpPr>
            <p:spPr>
              <a:xfrm>
                <a:off x="714784" y="5492598"/>
                <a:ext cx="439811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화살표 연결선 291"/>
              <p:cNvCxnSpPr/>
              <p:nvPr/>
            </p:nvCxnSpPr>
            <p:spPr>
              <a:xfrm>
                <a:off x="1144684" y="5819791"/>
                <a:ext cx="18717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TextBox 292"/>
              <p:cNvSpPr txBox="1"/>
              <p:nvPr/>
            </p:nvSpPr>
            <p:spPr>
              <a:xfrm>
                <a:off x="1067494" y="2992668"/>
                <a:ext cx="302005" cy="22762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accent1"/>
                    </a:solidFill>
                  </a:rPr>
                  <a:t>동</a:t>
                </a:r>
                <a:r>
                  <a:rPr lang="en-US" altLang="ko-KR" sz="1100" dirty="0">
                    <a:solidFill>
                      <a:schemeClr val="accent1"/>
                    </a:solidFill>
                  </a:rPr>
                  <a:t>		</a:t>
                </a:r>
                <a:r>
                  <a:rPr lang="ko-KR" altLang="en-US" sz="1100" dirty="0">
                    <a:solidFill>
                      <a:schemeClr val="accent1"/>
                    </a:solidFill>
                  </a:rPr>
                  <a:t>선  </a:t>
                </a:r>
                <a:endParaRPr lang="en-US" altLang="ko-KR" sz="11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94" name="직선 화살표 연결선 293"/>
              <p:cNvCxnSpPr/>
              <p:nvPr/>
            </p:nvCxnSpPr>
            <p:spPr>
              <a:xfrm>
                <a:off x="600070" y="3062440"/>
                <a:ext cx="0" cy="2695971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TextBox 294"/>
              <p:cNvSpPr txBox="1"/>
              <p:nvPr/>
            </p:nvSpPr>
            <p:spPr>
              <a:xfrm>
                <a:off x="195924" y="4221712"/>
                <a:ext cx="678772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44.2m</a:t>
                </a:r>
                <a:endParaRPr lang="ko-KR" altLang="en-US" sz="1100" dirty="0"/>
              </a:p>
            </p:txBody>
          </p:sp>
          <p:cxnSp>
            <p:nvCxnSpPr>
              <p:cNvPr id="296" name="직선 화살표 연결선 295"/>
              <p:cNvCxnSpPr/>
              <p:nvPr/>
            </p:nvCxnSpPr>
            <p:spPr>
              <a:xfrm>
                <a:off x="598840" y="1826820"/>
                <a:ext cx="0" cy="122624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TextBox 296"/>
              <p:cNvSpPr txBox="1"/>
              <p:nvPr/>
            </p:nvSpPr>
            <p:spPr>
              <a:xfrm>
                <a:off x="122685" y="2354821"/>
                <a:ext cx="752010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20.1m</a:t>
                </a:r>
                <a:endParaRPr lang="ko-KR" altLang="en-US" sz="1100" dirty="0"/>
              </a:p>
            </p:txBody>
          </p:sp>
          <p:cxnSp>
            <p:nvCxnSpPr>
              <p:cNvPr id="298" name="직선 화살표 연결선 297"/>
              <p:cNvCxnSpPr/>
              <p:nvPr/>
            </p:nvCxnSpPr>
            <p:spPr>
              <a:xfrm>
                <a:off x="2226807" y="2067050"/>
                <a:ext cx="0" cy="1001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TextBox 298"/>
              <p:cNvSpPr txBox="1"/>
              <p:nvPr/>
            </p:nvSpPr>
            <p:spPr>
              <a:xfrm>
                <a:off x="1889795" y="2151663"/>
                <a:ext cx="939837" cy="24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16m</a:t>
                </a:r>
                <a:endParaRPr lang="ko-KR" altLang="en-US" sz="1100" dirty="0"/>
              </a:p>
            </p:txBody>
          </p:sp>
          <p:cxnSp>
            <p:nvCxnSpPr>
              <p:cNvPr id="300" name="직선 화살표 연결선 299"/>
              <p:cNvCxnSpPr/>
              <p:nvPr/>
            </p:nvCxnSpPr>
            <p:spPr>
              <a:xfrm>
                <a:off x="4054268" y="2666010"/>
                <a:ext cx="0" cy="402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화살표 연결선 300"/>
              <p:cNvCxnSpPr/>
              <p:nvPr/>
            </p:nvCxnSpPr>
            <p:spPr>
              <a:xfrm>
                <a:off x="819464" y="1700750"/>
                <a:ext cx="162151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TextBox 301"/>
              <p:cNvSpPr txBox="1"/>
              <p:nvPr/>
            </p:nvSpPr>
            <p:spPr>
              <a:xfrm>
                <a:off x="1346512" y="1716485"/>
                <a:ext cx="733898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28.5m</a:t>
                </a:r>
                <a:endParaRPr lang="ko-KR" altLang="en-US" sz="1100" dirty="0"/>
              </a:p>
            </p:txBody>
          </p:sp>
          <p:cxnSp>
            <p:nvCxnSpPr>
              <p:cNvPr id="303" name="직선 화살표 연결선 302"/>
              <p:cNvCxnSpPr/>
              <p:nvPr/>
            </p:nvCxnSpPr>
            <p:spPr>
              <a:xfrm>
                <a:off x="2496700" y="3155158"/>
                <a:ext cx="14808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TextBox 303"/>
              <p:cNvSpPr txBox="1"/>
              <p:nvPr/>
            </p:nvSpPr>
            <p:spPr>
              <a:xfrm>
                <a:off x="3060167" y="3155158"/>
                <a:ext cx="785248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24.7m</a:t>
                </a:r>
                <a:endParaRPr lang="ko-KR" altLang="en-US" sz="1100" dirty="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1089429" y="5806908"/>
                <a:ext cx="517366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2.8m</a:t>
                </a:r>
                <a:endParaRPr lang="ko-KR" altLang="en-US" sz="1100" dirty="0"/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>
                <a:off x="2463120" y="2354821"/>
                <a:ext cx="1514405" cy="15894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3169935" y="2146762"/>
                <a:ext cx="8862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C00000"/>
                    </a:solidFill>
                  </a:rPr>
                  <a:t>적재 불가</a:t>
                </a:r>
                <a:endParaRPr lang="en-US" altLang="ko-KR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08" name="꺾인 연결선 307"/>
              <p:cNvCxnSpPr/>
              <p:nvPr/>
            </p:nvCxnSpPr>
            <p:spPr>
              <a:xfrm flipV="1">
                <a:off x="2757511" y="2262103"/>
                <a:ext cx="462811" cy="18883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1149906" y="4006997"/>
                <a:ext cx="714900" cy="2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제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창고</a:t>
                </a:r>
              </a:p>
            </p:txBody>
          </p:sp>
          <p:cxnSp>
            <p:nvCxnSpPr>
              <p:cNvPr id="310" name="직선 연결선 309"/>
              <p:cNvCxnSpPr/>
              <p:nvPr/>
            </p:nvCxnSpPr>
            <p:spPr>
              <a:xfrm flipH="1">
                <a:off x="712622" y="4221712"/>
                <a:ext cx="10545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직사각형 310"/>
              <p:cNvSpPr/>
              <p:nvPr/>
            </p:nvSpPr>
            <p:spPr>
              <a:xfrm>
                <a:off x="712624" y="3068800"/>
                <a:ext cx="1054566" cy="269242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>
                <a:off x="1152435" y="2513838"/>
                <a:ext cx="171673" cy="325101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150533" y="1474726"/>
                <a:ext cx="4726199" cy="4505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1004217" y="5267818"/>
                <a:ext cx="532977" cy="31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1 </a:t>
                </a:r>
                <a:r>
                  <a:rPr lang="ko-KR" altLang="en-US" b="1" dirty="0" smtClean="0"/>
                  <a:t>창고</a:t>
                </a:r>
                <a:endParaRPr lang="ko-KR" altLang="en-US" b="1" dirty="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1369499" y="2215742"/>
                <a:ext cx="535318" cy="31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2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창고</a:t>
                </a:r>
                <a:endParaRPr lang="ko-KR" altLang="en-US" b="1" dirty="0"/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2927251" y="2640650"/>
                <a:ext cx="646394" cy="31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err="1" smtClean="0"/>
                  <a:t>간이창고</a:t>
                </a:r>
                <a:endParaRPr lang="ko-KR" altLang="en-US" b="1" dirty="0"/>
              </a:p>
            </p:txBody>
          </p:sp>
        </p:grpSp>
        <p:cxnSp>
          <p:nvCxnSpPr>
            <p:cNvPr id="270" name="직선 화살표 연결선 269"/>
            <p:cNvCxnSpPr/>
            <p:nvPr/>
          </p:nvCxnSpPr>
          <p:spPr>
            <a:xfrm>
              <a:off x="4057799" y="2495292"/>
              <a:ext cx="0" cy="16368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>
              <a:off x="4044051" y="2437165"/>
              <a:ext cx="5018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1.9m</a:t>
              </a:r>
              <a:endParaRPr lang="ko-KR" altLang="en-US" sz="1100" dirty="0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053945" y="2736600"/>
              <a:ext cx="4920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5.7m</a:t>
              </a:r>
            </a:p>
          </p:txBody>
        </p:sp>
        <p:cxnSp>
          <p:nvCxnSpPr>
            <p:cNvPr id="273" name="직선 화살표 연결선 272"/>
            <p:cNvCxnSpPr/>
            <p:nvPr/>
          </p:nvCxnSpPr>
          <p:spPr>
            <a:xfrm>
              <a:off x="2328482" y="2067050"/>
              <a:ext cx="0" cy="44702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TextBox 273"/>
            <p:cNvSpPr txBox="1"/>
            <p:nvPr/>
          </p:nvSpPr>
          <p:spPr>
            <a:xfrm>
              <a:off x="2461083" y="2109733"/>
              <a:ext cx="5851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5.3 m</a:t>
              </a:r>
              <a:endParaRPr lang="ko-KR" altLang="en-US" sz="1100" dirty="0"/>
            </a:p>
          </p:txBody>
        </p:sp>
        <p:cxnSp>
          <p:nvCxnSpPr>
            <p:cNvPr id="275" name="직선 화살표 연결선 274"/>
            <p:cNvCxnSpPr/>
            <p:nvPr/>
          </p:nvCxnSpPr>
          <p:spPr>
            <a:xfrm>
              <a:off x="1425215" y="2602740"/>
              <a:ext cx="0" cy="4660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/>
            <p:cNvSpPr txBox="1"/>
            <p:nvPr/>
          </p:nvSpPr>
          <p:spPr>
            <a:xfrm>
              <a:off x="1438882" y="2644429"/>
              <a:ext cx="5325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7.8m</a:t>
              </a:r>
              <a:endParaRPr lang="ko-KR" altLang="en-US" sz="1100" dirty="0"/>
            </a:p>
          </p:txBody>
        </p:sp>
        <p:cxnSp>
          <p:nvCxnSpPr>
            <p:cNvPr id="277" name="직선 화살표 연결선 276"/>
            <p:cNvCxnSpPr/>
            <p:nvPr/>
          </p:nvCxnSpPr>
          <p:spPr>
            <a:xfrm>
              <a:off x="1317963" y="2917665"/>
              <a:ext cx="112301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/>
            <p:cNvSpPr txBox="1"/>
            <p:nvPr/>
          </p:nvSpPr>
          <p:spPr>
            <a:xfrm>
              <a:off x="1800849" y="2676108"/>
              <a:ext cx="4899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19m</a:t>
              </a:r>
              <a:endParaRPr lang="ko-KR" altLang="en-US" sz="1100" dirty="0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771067" y="2615124"/>
              <a:ext cx="5285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5.8m</a:t>
              </a:r>
              <a:endParaRPr lang="ko-KR" altLang="en-US" sz="1100" dirty="0"/>
            </a:p>
          </p:txBody>
        </p:sp>
        <p:cxnSp>
          <p:nvCxnSpPr>
            <p:cNvPr id="280" name="직선 화살표 연결선 279"/>
            <p:cNvCxnSpPr/>
            <p:nvPr/>
          </p:nvCxnSpPr>
          <p:spPr>
            <a:xfrm flipH="1">
              <a:off x="814746" y="2897542"/>
              <a:ext cx="34646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화살표 연결선 280"/>
            <p:cNvCxnSpPr/>
            <p:nvPr/>
          </p:nvCxnSpPr>
          <p:spPr>
            <a:xfrm>
              <a:off x="714854" y="4641389"/>
              <a:ext cx="4298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/>
            <p:cNvSpPr txBox="1"/>
            <p:nvPr/>
          </p:nvSpPr>
          <p:spPr>
            <a:xfrm>
              <a:off x="780108" y="4685835"/>
              <a:ext cx="350221" cy="45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7.6m</a:t>
              </a:r>
            </a:p>
            <a:p>
              <a:endParaRPr lang="en-US" altLang="ko-KR" dirty="0" smtClean="0"/>
            </a:p>
          </p:txBody>
        </p:sp>
        <p:cxnSp>
          <p:nvCxnSpPr>
            <p:cNvPr id="283" name="직선 화살표 연결선 282"/>
            <p:cNvCxnSpPr/>
            <p:nvPr/>
          </p:nvCxnSpPr>
          <p:spPr>
            <a:xfrm>
              <a:off x="1317963" y="4653729"/>
              <a:ext cx="47133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/>
            <p:cNvSpPr txBox="1"/>
            <p:nvPr/>
          </p:nvSpPr>
          <p:spPr>
            <a:xfrm>
              <a:off x="1408595" y="4688229"/>
              <a:ext cx="267255" cy="220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6.8m</a:t>
              </a:r>
              <a:endParaRPr lang="ko-KR" altLang="en-US" sz="1100" dirty="0"/>
            </a:p>
          </p:txBody>
        </p:sp>
        <p:cxnSp>
          <p:nvCxnSpPr>
            <p:cNvPr id="285" name="직선 화살표 연결선 284"/>
            <p:cNvCxnSpPr/>
            <p:nvPr/>
          </p:nvCxnSpPr>
          <p:spPr>
            <a:xfrm>
              <a:off x="926578" y="1826927"/>
              <a:ext cx="0" cy="67321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/>
            <p:cNvSpPr txBox="1"/>
            <p:nvPr/>
          </p:nvSpPr>
          <p:spPr>
            <a:xfrm>
              <a:off x="938983" y="1978690"/>
              <a:ext cx="284040" cy="2204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11m</a:t>
              </a:r>
              <a:endParaRPr lang="ko-KR" altLang="en-US" sz="1100" dirty="0"/>
            </a:p>
          </p:txBody>
        </p:sp>
      </p:grpSp>
      <p:graphicFrame>
        <p:nvGraphicFramePr>
          <p:cNvPr id="317" name="표 3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89134"/>
              </p:ext>
            </p:extLst>
          </p:nvPr>
        </p:nvGraphicFramePr>
        <p:xfrm>
          <a:off x="5419050" y="3201750"/>
          <a:ext cx="4291953" cy="13457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05748">
                  <a:extLst>
                    <a:ext uri="{9D8B030D-6E8A-4147-A177-3AD203B41FA5}">
                      <a16:colId xmlns:a16="http://schemas.microsoft.com/office/drawing/2014/main" val="2069191176"/>
                    </a:ext>
                  </a:extLst>
                </a:gridCol>
                <a:gridCol w="705748">
                  <a:extLst>
                    <a:ext uri="{9D8B030D-6E8A-4147-A177-3AD203B41FA5}">
                      <a16:colId xmlns:a16="http://schemas.microsoft.com/office/drawing/2014/main" val="44301119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1260929176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738808789"/>
                    </a:ext>
                  </a:extLst>
                </a:gridCol>
                <a:gridCol w="1187547">
                  <a:extLst>
                    <a:ext uri="{9D8B030D-6E8A-4147-A177-3AD203B41FA5}">
                      <a16:colId xmlns:a16="http://schemas.microsoft.com/office/drawing/2014/main" val="415824201"/>
                    </a:ext>
                  </a:extLst>
                </a:gridCol>
              </a:tblGrid>
              <a:tr h="336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창고이름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창고넓이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통로넓이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창고가용넓이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개별넓이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넓이합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722196"/>
                  </a:ext>
                </a:extLst>
              </a:tr>
              <a:tr h="336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 </a:t>
                      </a:r>
                      <a:r>
                        <a:rPr lang="en-US" altLang="ko-KR" sz="1000" b="1" dirty="0" smtClean="0"/>
                        <a:t>1</a:t>
                      </a:r>
                      <a:r>
                        <a:rPr lang="ko-KR" altLang="en-US" sz="1000" b="1" dirty="0" smtClean="0"/>
                        <a:t>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760.24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123.76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636.48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53.01%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65025"/>
                  </a:ext>
                </a:extLst>
              </a:tr>
              <a:tr h="336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제 </a:t>
                      </a:r>
                      <a:r>
                        <a:rPr lang="en-US" altLang="ko-KR" sz="1000" b="1" dirty="0" smtClean="0"/>
                        <a:t>2</a:t>
                      </a:r>
                      <a:r>
                        <a:rPr lang="ko-KR" altLang="en-US" sz="1000" b="1" dirty="0" smtClean="0"/>
                        <a:t>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440.295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75.04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433.255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36.09%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78163"/>
                  </a:ext>
                </a:extLst>
              </a:tr>
              <a:tr h="336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간이창고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200.07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69.16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130.91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10.90%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48562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7" y="241155"/>
            <a:ext cx="741982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ERD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8" y="1038708"/>
            <a:ext cx="9144000" cy="48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3010170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smtClean="0"/>
              <a:t>시스템 구조도 및 예상비용 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5" y="766297"/>
            <a:ext cx="6078029" cy="544959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63420"/>
              </p:ext>
            </p:extLst>
          </p:nvPr>
        </p:nvGraphicFramePr>
        <p:xfrm>
          <a:off x="6460178" y="1433001"/>
          <a:ext cx="5437297" cy="357838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21946">
                  <a:extLst>
                    <a:ext uri="{9D8B030D-6E8A-4147-A177-3AD203B41FA5}">
                      <a16:colId xmlns:a16="http://schemas.microsoft.com/office/drawing/2014/main" val="3561441505"/>
                    </a:ext>
                  </a:extLst>
                </a:gridCol>
                <a:gridCol w="1562938">
                  <a:extLst>
                    <a:ext uri="{9D8B030D-6E8A-4147-A177-3AD203B41FA5}">
                      <a16:colId xmlns:a16="http://schemas.microsoft.com/office/drawing/2014/main" val="2952766163"/>
                    </a:ext>
                  </a:extLst>
                </a:gridCol>
                <a:gridCol w="1462309">
                  <a:extLst>
                    <a:ext uri="{9D8B030D-6E8A-4147-A177-3AD203B41FA5}">
                      <a16:colId xmlns:a16="http://schemas.microsoft.com/office/drawing/2014/main" val="1942510262"/>
                    </a:ext>
                  </a:extLst>
                </a:gridCol>
                <a:gridCol w="592475">
                  <a:extLst>
                    <a:ext uri="{9D8B030D-6E8A-4147-A177-3AD203B41FA5}">
                      <a16:colId xmlns:a16="http://schemas.microsoft.com/office/drawing/2014/main" val="1521817918"/>
                    </a:ext>
                  </a:extLst>
                </a:gridCol>
                <a:gridCol w="1197629">
                  <a:extLst>
                    <a:ext uri="{9D8B030D-6E8A-4147-A177-3AD203B41FA5}">
                      <a16:colId xmlns:a16="http://schemas.microsoft.com/office/drawing/2014/main" val="46860913"/>
                    </a:ext>
                  </a:extLst>
                </a:gridCol>
              </a:tblGrid>
              <a:tr h="472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위치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대수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추가 비용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79833"/>
                  </a:ext>
                </a:extLst>
              </a:tr>
              <a:tr h="40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사무실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업무용</a:t>
                      </a:r>
                      <a:r>
                        <a:rPr lang="en-US" altLang="ko-KR" sz="1000" dirty="0" smtClean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각종 업무 처리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60018"/>
                  </a:ext>
                </a:extLst>
              </a:tr>
              <a:tr h="40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사무실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서버 </a:t>
                      </a:r>
                      <a:r>
                        <a:rPr lang="en-US" altLang="ko-KR" sz="1000" dirty="0" smtClean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관리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88213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공유기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Wi-Fi</a:t>
                      </a:r>
                      <a:r>
                        <a:rPr lang="ko-KR" altLang="en-US" sz="1000" dirty="0" err="1" smtClean="0"/>
                        <a:t>를</a:t>
                      </a:r>
                      <a:r>
                        <a:rPr lang="ko-KR" altLang="en-US" sz="1000" dirty="0" smtClean="0"/>
                        <a:t> 통한 업무 처리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22,300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87369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중계기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Wi-Fi</a:t>
                      </a:r>
                      <a:r>
                        <a:rPr lang="ko-KR" altLang="en-US" sz="1000" dirty="0" err="1" smtClean="0"/>
                        <a:t>를</a:t>
                      </a:r>
                      <a:r>
                        <a:rPr lang="ko-KR" altLang="en-US" sz="1000" dirty="0" smtClean="0"/>
                        <a:t> 통한 업무 처리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19,800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193104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블루투스 바코드 스캐너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바코드 인식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390,000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660596"/>
                  </a:ext>
                </a:extLst>
              </a:tr>
              <a:tr h="41416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총 </a:t>
                      </a:r>
                      <a:r>
                        <a:rPr lang="en-US" altLang="ko-KR" sz="1000" dirty="0" smtClean="0"/>
                        <a:t>432,100 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878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652800" y="1067915"/>
            <a:ext cx="140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</a:t>
            </a:r>
            <a:r>
              <a:rPr lang="ko-KR" altLang="en-US" sz="1200" dirty="0" smtClean="0"/>
              <a:t>예상투입비용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0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대상기업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26282"/>
              </p:ext>
            </p:extLst>
          </p:nvPr>
        </p:nvGraphicFramePr>
        <p:xfrm>
          <a:off x="533493" y="767232"/>
          <a:ext cx="8077014" cy="5559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1276821284"/>
                    </a:ext>
                  </a:extLst>
                </a:gridCol>
                <a:gridCol w="2889792">
                  <a:extLst>
                    <a:ext uri="{9D8B030D-6E8A-4147-A177-3AD203B41FA5}">
                      <a16:colId xmlns:a16="http://schemas.microsoft.com/office/drawing/2014/main" val="3945421768"/>
                    </a:ext>
                  </a:extLst>
                </a:gridCol>
                <a:gridCol w="2889792">
                  <a:extLst>
                    <a:ext uri="{9D8B030D-6E8A-4147-A177-3AD203B41FA5}">
                      <a16:colId xmlns:a16="http://schemas.microsoft.com/office/drawing/2014/main" val="11428985"/>
                    </a:ext>
                  </a:extLst>
                </a:gridCol>
              </a:tblGrid>
              <a:tr h="1070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보관설비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천장에 </a:t>
                      </a:r>
                      <a:r>
                        <a:rPr lang="en-US" altLang="ko-KR" sz="1100" dirty="0" smtClean="0"/>
                        <a:t>Zone</a:t>
                      </a:r>
                      <a:r>
                        <a:rPr lang="ko-KR" altLang="en-US" sz="1100" dirty="0" smtClean="0"/>
                        <a:t>을 표시할 수 있는 안내판을 부착</a:t>
                      </a:r>
                      <a:endParaRPr lang="en-US" altLang="ko-KR" sz="1100" dirty="0" smtClean="0"/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바닥에 각 </a:t>
                      </a:r>
                      <a:r>
                        <a:rPr lang="en-US" altLang="ko-KR" sz="1100" dirty="0" smtClean="0"/>
                        <a:t>Zone</a:t>
                      </a:r>
                      <a:r>
                        <a:rPr lang="ko-KR" altLang="en-US" sz="1100" dirty="0" smtClean="0"/>
                        <a:t>별 다른 색깔을 이용하여 </a:t>
                      </a:r>
                      <a:r>
                        <a:rPr lang="en-US" altLang="ko-KR" sz="1100" dirty="0" smtClean="0"/>
                        <a:t>section </a:t>
                      </a:r>
                      <a:r>
                        <a:rPr lang="ko-KR" altLang="en-US" sz="1100" dirty="0" smtClean="0"/>
                        <a:t>구분</a:t>
                      </a:r>
                      <a:endParaRPr lang="en-US" altLang="ko-KR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001570"/>
                  </a:ext>
                </a:extLst>
              </a:tr>
              <a:tr h="5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입출고를 위한 장비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현재 사용중인 </a:t>
                      </a:r>
                      <a:r>
                        <a:rPr lang="ko-KR" altLang="en-US" sz="1100" dirty="0" err="1" smtClean="0"/>
                        <a:t>카운트형</a:t>
                      </a:r>
                      <a:r>
                        <a:rPr lang="ko-KR" altLang="en-US" sz="1100" dirty="0" smtClean="0"/>
                        <a:t> 지게차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작업자가 앉아서 작업수행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와 </a:t>
                      </a:r>
                      <a:r>
                        <a:rPr lang="ko-KR" altLang="en-US" sz="1100" dirty="0" err="1" smtClean="0"/>
                        <a:t>리치형</a:t>
                      </a:r>
                      <a:r>
                        <a:rPr lang="ko-KR" altLang="en-US" sz="1100" dirty="0" smtClean="0"/>
                        <a:t> 지게차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작업자가 서서 입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출고 작업 수행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 이용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428394"/>
                  </a:ext>
                </a:extLst>
              </a:tr>
              <a:tr h="5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제품 보관 및 </a:t>
                      </a:r>
                      <a:r>
                        <a:rPr lang="ko-KR" altLang="en-US" sz="1400" b="1" dirty="0" err="1" smtClean="0"/>
                        <a:t>적재도구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현재 이용중인 플라스틱 팔레트와 </a:t>
                      </a:r>
                      <a:r>
                        <a:rPr lang="ko-KR" altLang="en-US" sz="1100" dirty="0" err="1" smtClean="0"/>
                        <a:t>나무팔레트</a:t>
                      </a:r>
                      <a:r>
                        <a:rPr lang="ko-KR" altLang="en-US" sz="1100" dirty="0" smtClean="0"/>
                        <a:t> 이용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159447"/>
                  </a:ext>
                </a:extLst>
              </a:tr>
              <a:tr h="785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무선 통신 설비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무선 전송 장비 </a:t>
                      </a:r>
                      <a:r>
                        <a:rPr lang="en-US" altLang="ko-KR" sz="1100" dirty="0" smtClean="0"/>
                        <a:t>– </a:t>
                      </a:r>
                      <a:r>
                        <a:rPr lang="ko-KR" altLang="en-US" sz="1100" dirty="0" smtClean="0"/>
                        <a:t>공유기 및 중계기 도입 예정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 smtClean="0">
                          <a:effectLst/>
                        </a:rPr>
                        <a:t>EFM </a:t>
                      </a:r>
                      <a:r>
                        <a:rPr lang="ko-KR" altLang="ko-KR" sz="1100" kern="100" dirty="0" err="1" smtClean="0">
                          <a:effectLst/>
                        </a:rPr>
                        <a:t>네트웍스</a:t>
                      </a:r>
                      <a:r>
                        <a:rPr lang="en-US" altLang="ko-KR" sz="1100" kern="100" dirty="0" smtClean="0">
                          <a:effectLst/>
                        </a:rPr>
                        <a:t> </a:t>
                      </a:r>
                      <a:r>
                        <a:rPr lang="en-US" altLang="ko-KR" sz="1100" kern="100" dirty="0" err="1" smtClean="0">
                          <a:effectLst/>
                        </a:rPr>
                        <a:t>ipTIME</a:t>
                      </a:r>
                      <a:r>
                        <a:rPr lang="en-US" altLang="ko-KR" sz="1100" kern="100" dirty="0" smtClean="0">
                          <a:effectLst/>
                        </a:rPr>
                        <a:t> N604R </a:t>
                      </a:r>
                      <a:r>
                        <a:rPr lang="ko-KR" altLang="ko-KR" sz="1100" kern="100" dirty="0" smtClean="0">
                          <a:effectLst/>
                        </a:rPr>
                        <a:t>유무선공유기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: </a:t>
                      </a:r>
                      <a:r>
                        <a:rPr lang="en-US" altLang="ko-KR" sz="1100" kern="100" dirty="0" smtClean="0">
                          <a:effectLst/>
                        </a:rPr>
                        <a:t>22,300</a:t>
                      </a:r>
                      <a:r>
                        <a:rPr lang="ko-KR" altLang="en-US" sz="1100" kern="100" dirty="0" smtClean="0">
                          <a:effectLst/>
                        </a:rPr>
                        <a:t>원</a:t>
                      </a:r>
                      <a:endParaRPr lang="en-US" altLang="ko-KR" sz="1100" kern="100" dirty="0" smtClean="0">
                        <a:effectLst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</a:rPr>
                        <a:t>EFM </a:t>
                      </a:r>
                      <a:r>
                        <a:rPr lang="ko-KR" altLang="ko-KR" sz="1000" kern="100" dirty="0" err="1" smtClean="0">
                          <a:effectLst/>
                        </a:rPr>
                        <a:t>네트웍스</a:t>
                      </a:r>
                      <a:r>
                        <a:rPr lang="en-US" altLang="ko-KR" sz="1000" kern="100" dirty="0" smtClean="0">
                          <a:effectLst/>
                        </a:rPr>
                        <a:t> </a:t>
                      </a:r>
                      <a:r>
                        <a:rPr lang="en-US" altLang="ko-KR" sz="1000" kern="100" dirty="0" err="1" smtClean="0">
                          <a:effectLst/>
                        </a:rPr>
                        <a:t>ipTIME</a:t>
                      </a:r>
                      <a:r>
                        <a:rPr lang="en-US" altLang="ko-KR" sz="1000" kern="100" dirty="0" smtClean="0">
                          <a:effectLst/>
                        </a:rPr>
                        <a:t> Extender2 Wi-Fi </a:t>
                      </a:r>
                      <a:r>
                        <a:rPr lang="ko-KR" altLang="ko-KR" sz="1000" kern="100" dirty="0" smtClean="0">
                          <a:effectLst/>
                        </a:rPr>
                        <a:t>중계기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: 19,800</a:t>
                      </a: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원</a:t>
                      </a:r>
                      <a:endParaRPr lang="ko-KR" altLang="ko-KR" sz="10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935313"/>
                  </a:ext>
                </a:extLst>
              </a:tr>
              <a:tr h="5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무선 단말 장비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스마트폰과 연동 가능한 블루투스 바코드 스캐너 도입 예정</a:t>
                      </a:r>
                      <a:endParaRPr lang="en-US" altLang="ko-KR" sz="1100" dirty="0" smtClean="0"/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dirty="0" smtClean="0"/>
                        <a:t>* </a:t>
                      </a:r>
                      <a:r>
                        <a:rPr lang="ko-KR" altLang="en-US" sz="1100" dirty="0" smtClean="0"/>
                        <a:t>현재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err="1" smtClean="0"/>
                        <a:t>과사무실에</a:t>
                      </a:r>
                      <a:r>
                        <a:rPr lang="ko-KR" altLang="en-US" sz="1100" dirty="0" smtClean="0"/>
                        <a:t> 있는 기기 이용중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코스모스웹</a:t>
                      </a:r>
                      <a:r>
                        <a:rPr lang="en-US" altLang="ko-KR" sz="1100" dirty="0" smtClean="0"/>
                        <a:t> SP-2100 : 286,910</a:t>
                      </a:r>
                      <a:r>
                        <a:rPr lang="ko-KR" altLang="en-US" sz="1100" dirty="0" smtClean="0"/>
                        <a:t>원 </a:t>
                      </a:r>
                      <a:r>
                        <a:rPr lang="en-US" altLang="ko-KR" sz="1100" dirty="0" smtClean="0"/>
                        <a:t>* 3</a:t>
                      </a:r>
                      <a:r>
                        <a:rPr lang="ko-KR" altLang="en-US" sz="1100" dirty="0" smtClean="0"/>
                        <a:t>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693116"/>
                  </a:ext>
                </a:extLst>
              </a:tr>
              <a:tr h="592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바코드 </a:t>
                      </a:r>
                      <a:r>
                        <a:rPr lang="ko-KR" altLang="en-US" sz="1400" b="1" dirty="0" err="1" smtClean="0"/>
                        <a:t>인식장비</a:t>
                      </a:r>
                      <a:r>
                        <a:rPr lang="ko-KR" altLang="en-US" sz="1400" b="1" dirty="0" smtClean="0"/>
                        <a:t> 및 프린터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현재 이용중인 </a:t>
                      </a:r>
                      <a:r>
                        <a:rPr lang="ko-KR" altLang="en-US" sz="1100" dirty="0" err="1" smtClean="0"/>
                        <a:t>라벨링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스티커용</a:t>
                      </a:r>
                      <a:r>
                        <a:rPr lang="ko-KR" altLang="en-US" sz="1100" dirty="0" smtClean="0"/>
                        <a:t> 프린터 이용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478024"/>
                  </a:ext>
                </a:extLst>
              </a:tr>
              <a:tr h="1215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바코드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차원 바코드를 이용하여 </a:t>
                      </a:r>
                      <a:r>
                        <a:rPr lang="ko-KR" altLang="en-US" sz="1100" dirty="0" err="1" smtClean="0"/>
                        <a:t>제품단위</a:t>
                      </a:r>
                      <a:r>
                        <a:rPr lang="en-US" altLang="ko-KR" sz="1100" dirty="0" smtClean="0"/>
                        <a:t>(BOX), LOT</a:t>
                      </a:r>
                      <a:r>
                        <a:rPr lang="ko-KR" altLang="en-US" sz="1100" dirty="0" smtClean="0"/>
                        <a:t>단위</a:t>
                      </a:r>
                      <a:r>
                        <a:rPr lang="en-US" altLang="ko-KR" sz="1100" dirty="0" smtClean="0"/>
                        <a:t>(PALETTE)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 smtClean="0"/>
                        <a:t>위치</a:t>
                      </a:r>
                      <a:r>
                        <a:rPr lang="en-US" altLang="ko-KR" sz="1100" dirty="0" smtClean="0"/>
                        <a:t>(SECTION)</a:t>
                      </a:r>
                      <a:r>
                        <a:rPr lang="ko-KR" altLang="en-US" sz="1100" dirty="0" err="1" smtClean="0"/>
                        <a:t>바코드북</a:t>
                      </a:r>
                      <a:r>
                        <a:rPr lang="ko-KR" altLang="en-US" sz="1100" dirty="0" smtClean="0"/>
                        <a:t> 도입 예정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7901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849001" y="842737"/>
            <a:ext cx="2665653" cy="965655"/>
            <a:chOff x="5733749" y="1458366"/>
            <a:chExt cx="3048250" cy="1115692"/>
          </a:xfrm>
        </p:grpSpPr>
        <p:grpSp>
          <p:nvGrpSpPr>
            <p:cNvPr id="9" name="그룹 8"/>
            <p:cNvGrpSpPr/>
            <p:nvPr/>
          </p:nvGrpSpPr>
          <p:grpSpPr>
            <a:xfrm>
              <a:off x="5736360" y="1983083"/>
              <a:ext cx="895836" cy="209173"/>
              <a:chOff x="4694346" y="1227039"/>
              <a:chExt cx="1062428" cy="473093"/>
            </a:xfrm>
          </p:grpSpPr>
          <p:sp>
            <p:nvSpPr>
              <p:cNvPr id="44" name="L 도형 43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L 도형 44"/>
              <p:cNvSpPr/>
              <p:nvPr/>
            </p:nvSpPr>
            <p:spPr>
              <a:xfrm rot="16200000" flipH="1">
                <a:off x="5353787" y="1296630"/>
                <a:ext cx="472577" cy="333396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L 도형 45"/>
              <p:cNvSpPr/>
              <p:nvPr/>
            </p:nvSpPr>
            <p:spPr>
              <a:xfrm rot="5400000">
                <a:off x="4624756" y="1297141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L 도형 46"/>
              <p:cNvSpPr/>
              <p:nvPr/>
            </p:nvSpPr>
            <p:spPr>
              <a:xfrm rot="5400000">
                <a:off x="5291520" y="1297138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flipV="1">
              <a:off x="5733749" y="1458366"/>
              <a:ext cx="871769" cy="231045"/>
              <a:chOff x="4694346" y="1227549"/>
              <a:chExt cx="1033886" cy="494307"/>
            </a:xfrm>
          </p:grpSpPr>
          <p:sp>
            <p:nvSpPr>
              <p:cNvPr id="40" name="L 도형 39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L 도형 40"/>
              <p:cNvSpPr/>
              <p:nvPr/>
            </p:nvSpPr>
            <p:spPr>
              <a:xfrm rot="16200000" flipH="1">
                <a:off x="5325246" y="1318870"/>
                <a:ext cx="472576" cy="333396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L 도형 41"/>
              <p:cNvSpPr/>
              <p:nvPr/>
            </p:nvSpPr>
            <p:spPr>
              <a:xfrm rot="5400000">
                <a:off x="4624756" y="1297141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L 도형 42"/>
              <p:cNvSpPr/>
              <p:nvPr/>
            </p:nvSpPr>
            <p:spPr>
              <a:xfrm rot="5400000">
                <a:off x="5277251" y="1297139"/>
                <a:ext cx="472578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 flipV="1">
              <a:off x="6805954" y="1469021"/>
              <a:ext cx="862000" cy="221128"/>
              <a:chOff x="4705934" y="1227039"/>
              <a:chExt cx="1022299" cy="473093"/>
            </a:xfrm>
            <a:solidFill>
              <a:schemeClr val="accent4"/>
            </a:solidFill>
          </p:grpSpPr>
          <p:sp>
            <p:nvSpPr>
              <p:cNvPr id="36" name="L 도형 35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L 도형 36"/>
              <p:cNvSpPr/>
              <p:nvPr/>
            </p:nvSpPr>
            <p:spPr>
              <a:xfrm rot="16200000" flipH="1">
                <a:off x="5325248" y="1296629"/>
                <a:ext cx="472576" cy="333395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L 도형 37"/>
              <p:cNvSpPr/>
              <p:nvPr/>
            </p:nvSpPr>
            <p:spPr>
              <a:xfrm rot="5400000">
                <a:off x="4636344" y="1296886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L 도형 38"/>
              <p:cNvSpPr/>
              <p:nvPr/>
            </p:nvSpPr>
            <p:spPr>
              <a:xfrm rot="5400000">
                <a:off x="5277251" y="1297138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801400" y="1982584"/>
              <a:ext cx="871772" cy="209173"/>
              <a:chOff x="4694346" y="1227038"/>
              <a:chExt cx="1033888" cy="473094"/>
            </a:xfrm>
            <a:solidFill>
              <a:schemeClr val="accent4"/>
            </a:solidFill>
          </p:grpSpPr>
          <p:sp>
            <p:nvSpPr>
              <p:cNvPr id="32" name="L 도형 31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/>
              <p:cNvSpPr/>
              <p:nvPr/>
            </p:nvSpPr>
            <p:spPr>
              <a:xfrm rot="16200000" flipH="1">
                <a:off x="5325249" y="1296628"/>
                <a:ext cx="472576" cy="333395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L 도형 33"/>
              <p:cNvSpPr/>
              <p:nvPr/>
            </p:nvSpPr>
            <p:spPr>
              <a:xfrm rot="5400000">
                <a:off x="4624756" y="1297141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L 도형 34"/>
              <p:cNvSpPr/>
              <p:nvPr/>
            </p:nvSpPr>
            <p:spPr>
              <a:xfrm rot="5400000">
                <a:off x="5277251" y="1297138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932892" y="2321947"/>
              <a:ext cx="2569934" cy="252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위처럼 모서리마다 표시하여 섹션 구분</a:t>
              </a:r>
              <a:endParaRPr lang="ko-KR" altLang="en-US" sz="11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2155" y="1697467"/>
              <a:ext cx="834753" cy="29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A zone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57826" y="1691947"/>
              <a:ext cx="811615" cy="29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</a:t>
              </a:r>
              <a:r>
                <a:rPr lang="en-US" altLang="ko-KR" sz="1400" dirty="0" smtClean="0"/>
                <a:t> zone</a:t>
              </a:r>
              <a:endParaRPr lang="ko-KR" altLang="en-US" sz="1400" dirty="0"/>
            </a:p>
          </p:txBody>
        </p:sp>
        <p:grpSp>
          <p:nvGrpSpPr>
            <p:cNvPr id="19" name="그룹 18"/>
            <p:cNvGrpSpPr/>
            <p:nvPr/>
          </p:nvGrpSpPr>
          <p:grpSpPr>
            <a:xfrm flipV="1">
              <a:off x="7808749" y="1476339"/>
              <a:ext cx="871771" cy="221127"/>
              <a:chOff x="4694346" y="1227041"/>
              <a:chExt cx="1033885" cy="473091"/>
            </a:xfrm>
            <a:solidFill>
              <a:srgbClr val="002060"/>
            </a:solidFill>
          </p:grpSpPr>
          <p:sp>
            <p:nvSpPr>
              <p:cNvPr id="28" name="L 도형 27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L 도형 28"/>
              <p:cNvSpPr/>
              <p:nvPr/>
            </p:nvSpPr>
            <p:spPr>
              <a:xfrm rot="16200000" flipH="1">
                <a:off x="5325246" y="1296631"/>
                <a:ext cx="472575" cy="333395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L 도형 29"/>
              <p:cNvSpPr/>
              <p:nvPr/>
            </p:nvSpPr>
            <p:spPr>
              <a:xfrm rot="5400000">
                <a:off x="4624756" y="1297141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L 도형 30"/>
              <p:cNvSpPr/>
              <p:nvPr/>
            </p:nvSpPr>
            <p:spPr>
              <a:xfrm rot="5400000">
                <a:off x="5277251" y="1297138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7813962" y="1989901"/>
              <a:ext cx="847708" cy="209172"/>
              <a:chOff x="4694346" y="1227039"/>
              <a:chExt cx="1005348" cy="473093"/>
            </a:xfrm>
            <a:solidFill>
              <a:srgbClr val="002060"/>
            </a:solidFill>
          </p:grpSpPr>
          <p:sp>
            <p:nvSpPr>
              <p:cNvPr id="22" name="L 도형 21"/>
              <p:cNvSpPr/>
              <p:nvPr/>
            </p:nvSpPr>
            <p:spPr>
              <a:xfrm rot="5400000">
                <a:off x="4958153" y="1297145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L 도형 24"/>
              <p:cNvSpPr/>
              <p:nvPr/>
            </p:nvSpPr>
            <p:spPr>
              <a:xfrm rot="16200000" flipH="1">
                <a:off x="5296708" y="1296630"/>
                <a:ext cx="472577" cy="333395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L 도형 25"/>
              <p:cNvSpPr/>
              <p:nvPr/>
            </p:nvSpPr>
            <p:spPr>
              <a:xfrm rot="5400000">
                <a:off x="4624756" y="1297141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L 도형 26"/>
              <p:cNvSpPr/>
              <p:nvPr/>
            </p:nvSpPr>
            <p:spPr>
              <a:xfrm rot="5400000">
                <a:off x="5277251" y="1297138"/>
                <a:ext cx="472577" cy="333397"/>
              </a:xfrm>
              <a:prstGeom prst="corner">
                <a:avLst>
                  <a:gd name="adj1" fmla="val 24510"/>
                  <a:gd name="adj2" fmla="val 2254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970384" y="1699265"/>
              <a:ext cx="811615" cy="296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C zone</a:t>
              </a:r>
              <a:endParaRPr lang="ko-KR" altLang="en-US" sz="1400" dirty="0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76" y="5648089"/>
            <a:ext cx="802386" cy="47604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754530" y="5068679"/>
            <a:ext cx="27608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박스바코드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제품번호 </a:t>
            </a:r>
            <a:r>
              <a:rPr lang="en-US" altLang="ko-KR" sz="1100" dirty="0"/>
              <a:t>4</a:t>
            </a:r>
            <a:r>
              <a:rPr lang="ko-KR" altLang="en-US" sz="1100" dirty="0"/>
              <a:t>자리 </a:t>
            </a:r>
            <a:r>
              <a:rPr lang="en-US" altLang="ko-KR" sz="1100" dirty="0"/>
              <a:t>+ </a:t>
            </a:r>
            <a:r>
              <a:rPr lang="ko-KR" altLang="en-US" sz="1100" dirty="0" err="1"/>
              <a:t>본수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자리 </a:t>
            </a:r>
            <a:r>
              <a:rPr lang="en-US" altLang="ko-KR" sz="1100" dirty="0"/>
              <a:t>+ </a:t>
            </a:r>
            <a:r>
              <a:rPr lang="ko-KR" altLang="en-US" sz="1100" dirty="0"/>
              <a:t>중량 </a:t>
            </a:r>
            <a:r>
              <a:rPr lang="en-US" altLang="ko-KR" sz="1100" dirty="0"/>
              <a:t>2</a:t>
            </a:r>
            <a:r>
              <a:rPr lang="ko-KR" altLang="en-US" sz="1100" dirty="0"/>
              <a:t>자리 </a:t>
            </a:r>
            <a:r>
              <a:rPr lang="en-US" altLang="ko-KR" sz="1100" dirty="0"/>
              <a:t>+ </a:t>
            </a:r>
            <a:r>
              <a:rPr lang="ko-KR" altLang="en-US" sz="1100" dirty="0"/>
              <a:t>생산일자 </a:t>
            </a:r>
            <a:r>
              <a:rPr lang="en-US" altLang="ko-KR" sz="1100" dirty="0"/>
              <a:t>6</a:t>
            </a:r>
            <a:r>
              <a:rPr lang="ko-KR" altLang="en-US" sz="1100" dirty="0"/>
              <a:t>자리 </a:t>
            </a:r>
            <a:r>
              <a:rPr lang="en-US" altLang="ko-KR" sz="1100" dirty="0"/>
              <a:t>+ </a:t>
            </a:r>
            <a:r>
              <a:rPr lang="ko-KR" altLang="en-US" sz="1100" dirty="0" err="1"/>
              <a:t>생산순서</a:t>
            </a:r>
            <a:r>
              <a:rPr lang="ko-KR" altLang="en-US" sz="1100" dirty="0"/>
              <a:t> </a:t>
            </a:r>
            <a:r>
              <a:rPr lang="en-US" altLang="ko-KR" sz="1100" dirty="0"/>
              <a:t>4</a:t>
            </a:r>
            <a:r>
              <a:rPr lang="ko-KR" altLang="en-US" sz="1100" dirty="0"/>
              <a:t>자리 </a:t>
            </a:r>
            <a:r>
              <a:rPr lang="en-US" altLang="ko-KR" sz="1100" dirty="0"/>
              <a:t>= </a:t>
            </a:r>
            <a:r>
              <a:rPr lang="ko-KR" altLang="en-US" sz="1100" dirty="0"/>
              <a:t>총 </a:t>
            </a:r>
            <a:r>
              <a:rPr lang="en-US" altLang="ko-KR" sz="1100" dirty="0"/>
              <a:t>18</a:t>
            </a:r>
            <a:r>
              <a:rPr lang="ko-KR" altLang="en-US" sz="1100" dirty="0" smtClean="0"/>
              <a:t>자리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6661813" y="5834361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박스바코드</a:t>
            </a:r>
            <a:r>
              <a:rPr lang="ko-KR" altLang="en-US" sz="1100" dirty="0" smtClean="0"/>
              <a:t> 예시</a:t>
            </a:r>
            <a:endParaRPr lang="ko-KR" altLang="en-US" sz="1100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04" y="5457481"/>
            <a:ext cx="513246" cy="72580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954760" y="5599653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바코드북</a:t>
            </a:r>
            <a:r>
              <a:rPr lang="ko-KR" altLang="en-US" sz="1100" dirty="0" smtClean="0"/>
              <a:t>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4" y="241155"/>
            <a:ext cx="206014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smtClean="0"/>
              <a:t>바코드 설계 방식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043401" y="1536756"/>
            <a:ext cx="3904966" cy="446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 dirty="0" smtClean="0">
                <a:latin typeface="+mj-ea"/>
                <a:ea typeface="+mj-ea"/>
              </a:rPr>
              <a:t> BOX  </a:t>
            </a:r>
            <a:r>
              <a:rPr lang="ko-KR" altLang="en-US" sz="1200" b="1" dirty="0" smtClean="0">
                <a:latin typeface="+mj-ea"/>
                <a:ea typeface="+mj-ea"/>
              </a:rPr>
              <a:t>바코드 설계</a:t>
            </a:r>
            <a:endParaRPr lang="en-US" altLang="ko-KR" sz="1200" b="1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1) </a:t>
            </a:r>
            <a:r>
              <a:rPr lang="ko-KR" altLang="en-US" sz="1000" dirty="0" smtClean="0"/>
              <a:t>제품번호</a:t>
            </a:r>
            <a:r>
              <a:rPr lang="en-US" altLang="ko-KR" sz="1000" dirty="0" smtClean="0"/>
              <a:t>(4</a:t>
            </a:r>
            <a:r>
              <a:rPr lang="ko-KR" altLang="en-US" sz="1000" dirty="0" smtClean="0"/>
              <a:t>자리</a:t>
            </a:r>
            <a:r>
              <a:rPr lang="en-US" altLang="ko-KR" sz="1000" dirty="0" smtClean="0"/>
              <a:t>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900" dirty="0" smtClean="0"/>
              <a:t>    ▶ </a:t>
            </a:r>
            <a:r>
              <a:rPr lang="ko-KR" altLang="en-US" sz="1000" dirty="0" smtClean="0">
                <a:latin typeface="+mn-ea"/>
              </a:rPr>
              <a:t>등급을 포함한 각  제품별 일련번호 부여</a:t>
            </a:r>
            <a:endParaRPr lang="en-US" altLang="ko-KR" sz="900" dirty="0" smtClean="0">
              <a:latin typeface="+mn-ea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000" dirty="0" smtClean="0"/>
              <a:t>2) </a:t>
            </a:r>
            <a:r>
              <a:rPr lang="ko-KR" altLang="en-US" sz="1000" dirty="0" err="1" smtClean="0"/>
              <a:t>본수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(2</a:t>
            </a:r>
            <a:r>
              <a:rPr lang="ko-KR" altLang="en-US" sz="1000" dirty="0" smtClean="0"/>
              <a:t>자리</a:t>
            </a:r>
            <a:r>
              <a:rPr lang="en-US" altLang="ko-KR" sz="1000" dirty="0" smtClean="0"/>
              <a:t>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000" dirty="0" smtClean="0"/>
              <a:t>    ▶ </a:t>
            </a:r>
            <a:r>
              <a:rPr lang="en-US" altLang="ko-KR" sz="1000" dirty="0" smtClean="0"/>
              <a:t>BOX</a:t>
            </a:r>
            <a:r>
              <a:rPr lang="ko-KR" altLang="en-US" sz="1000" dirty="0" smtClean="0"/>
              <a:t>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담긴 지관 수대로 부여 </a:t>
            </a:r>
            <a:r>
              <a:rPr lang="en-US" altLang="ko-KR" sz="1000" dirty="0" smtClean="0"/>
              <a:t>(0~12</a:t>
            </a:r>
            <a:r>
              <a:rPr lang="ko-KR" altLang="en-US" sz="1000" dirty="0" smtClean="0"/>
              <a:t>관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lvl="1" algn="l">
              <a:lnSpc>
                <a:spcPct val="150000"/>
              </a:lnSpc>
            </a:pPr>
            <a:r>
              <a:rPr lang="en-US" altLang="ko-KR" sz="1000" dirty="0" smtClean="0"/>
              <a:t>3) </a:t>
            </a:r>
            <a:r>
              <a:rPr lang="ko-KR" altLang="en-US" sz="1000" dirty="0" smtClean="0"/>
              <a:t>중량 </a:t>
            </a:r>
            <a:r>
              <a:rPr lang="en-US" altLang="ko-KR" sz="1000" dirty="0" smtClean="0"/>
              <a:t>(2</a:t>
            </a:r>
            <a:r>
              <a:rPr lang="ko-KR" altLang="en-US" sz="1000" dirty="0" smtClean="0"/>
              <a:t>자리</a:t>
            </a:r>
            <a:r>
              <a:rPr lang="en-US" altLang="ko-KR" sz="1000" dirty="0" smtClean="0"/>
              <a:t>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000" dirty="0" smtClean="0"/>
              <a:t>    ▶ </a:t>
            </a:r>
            <a:r>
              <a:rPr lang="ko-KR" altLang="en-US" sz="1000" dirty="0" err="1" smtClean="0"/>
              <a:t>중량검사</a:t>
            </a:r>
            <a:r>
              <a:rPr lang="ko-KR" altLang="en-US" sz="1000" dirty="0" smtClean="0"/>
              <a:t> 후 해당 중량만큼 부여 </a:t>
            </a:r>
            <a:r>
              <a:rPr lang="en-US" altLang="ko-KR" sz="1000" dirty="0" smtClean="0"/>
              <a:t>(0~99kg)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000" dirty="0" smtClean="0"/>
              <a:t>4) </a:t>
            </a:r>
            <a:r>
              <a:rPr lang="ko-KR" altLang="en-US" sz="1000" dirty="0" smtClean="0"/>
              <a:t>생산일자</a:t>
            </a:r>
            <a:r>
              <a:rPr lang="en-US" altLang="ko-KR" sz="1000" dirty="0" smtClean="0"/>
              <a:t>(6</a:t>
            </a:r>
            <a:r>
              <a:rPr lang="ko-KR" altLang="en-US" sz="1000" dirty="0" smtClean="0"/>
              <a:t>자리</a:t>
            </a:r>
            <a:r>
              <a:rPr lang="en-US" altLang="ko-KR" sz="1000" dirty="0" smtClean="0"/>
              <a:t>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000" dirty="0" smtClean="0"/>
              <a:t>    ▶ 해당 생산일자대로 부여</a:t>
            </a:r>
            <a:r>
              <a:rPr lang="en-US" altLang="ko-KR" sz="1000" dirty="0" smtClean="0"/>
              <a:t> (YYMMDD)</a:t>
            </a:r>
          </a:p>
          <a:p>
            <a:pPr lvl="1" algn="l">
              <a:lnSpc>
                <a:spcPct val="150000"/>
              </a:lnSpc>
            </a:pPr>
            <a:r>
              <a:rPr lang="en-US" altLang="ko-KR" sz="1000" dirty="0" smtClean="0"/>
              <a:t>5) </a:t>
            </a:r>
            <a:r>
              <a:rPr lang="ko-KR" altLang="en-US" sz="1000" dirty="0" err="1" smtClean="0"/>
              <a:t>생산순서</a:t>
            </a:r>
            <a:r>
              <a:rPr lang="en-US" altLang="ko-KR" sz="1000" dirty="0" smtClean="0"/>
              <a:t>(4</a:t>
            </a:r>
            <a:r>
              <a:rPr lang="ko-KR" altLang="en-US" sz="1000" dirty="0" smtClean="0"/>
              <a:t>자리</a:t>
            </a:r>
            <a:r>
              <a:rPr lang="en-US" altLang="ko-KR" sz="1000" dirty="0" smtClean="0"/>
              <a:t>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000" dirty="0" smtClean="0"/>
              <a:t>    ▶ 생산순서대로 부여</a:t>
            </a:r>
            <a:r>
              <a:rPr lang="en-US" altLang="ko-KR" sz="1000" dirty="0" smtClean="0"/>
              <a:t>(0001~9999)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→</a:t>
            </a:r>
            <a:r>
              <a:rPr lang="en-US" altLang="ko-KR" sz="1200" b="1" dirty="0" smtClean="0">
                <a:solidFill>
                  <a:srgbClr val="C00000"/>
                </a:solidFill>
                <a:latin typeface="+mn-ea"/>
              </a:rPr>
              <a:t> 18</a:t>
            </a:r>
            <a:r>
              <a:rPr lang="ko-KR" altLang="en-US" sz="1200" b="1" dirty="0" smtClean="0">
                <a:solidFill>
                  <a:srgbClr val="C00000"/>
                </a:solidFill>
                <a:latin typeface="+mn-ea"/>
              </a:rPr>
              <a:t>자리 바코드 생성</a:t>
            </a:r>
            <a:endParaRPr lang="en-US" altLang="ko-KR" sz="1200" b="1" dirty="0" smtClean="0">
              <a:solidFill>
                <a:srgbClr val="C00000"/>
              </a:solidFill>
              <a:latin typeface="+mn-ea"/>
            </a:endParaRPr>
          </a:p>
          <a:p>
            <a:endParaRPr lang="en-US" altLang="ko-KR" sz="1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5955332" y="1536756"/>
            <a:ext cx="4093831" cy="4578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en-US" altLang="ko-KR" sz="1300" b="1" dirty="0" smtClean="0">
                <a:latin typeface="+mj-ea"/>
                <a:ea typeface="+mj-ea"/>
              </a:rPr>
              <a:t>Pallet </a:t>
            </a:r>
            <a:r>
              <a:rPr lang="ko-KR" altLang="en-US" sz="1300" b="1" dirty="0" smtClean="0">
                <a:latin typeface="+mj-ea"/>
                <a:ea typeface="+mj-ea"/>
              </a:rPr>
              <a:t>바코드 설계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 smtClean="0"/>
              <a:t>창고 전체 </a:t>
            </a:r>
            <a:r>
              <a:rPr lang="en-US" altLang="ko-KR" sz="1100" dirty="0" smtClean="0"/>
              <a:t>Pallet </a:t>
            </a:r>
            <a:r>
              <a:rPr lang="ko-KR" altLang="en-US" sz="1100" dirty="0" smtClean="0"/>
              <a:t>사용량을 고려해서 부여</a:t>
            </a:r>
            <a:endParaRPr lang="en-US" altLang="ko-KR" sz="11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 smtClean="0"/>
              <a:t>▶ 창고 전체 </a:t>
            </a:r>
            <a:r>
              <a:rPr lang="en-US" altLang="ko-KR" sz="1100" dirty="0" smtClean="0"/>
              <a:t>Pallet </a:t>
            </a:r>
            <a:r>
              <a:rPr lang="ko-KR" altLang="en-US" sz="1100" dirty="0" smtClean="0"/>
              <a:t>사용량</a:t>
            </a:r>
            <a:r>
              <a:rPr lang="en-US" altLang="ko-KR" sz="1100" dirty="0" smtClean="0"/>
              <a:t>(1500~2000</a:t>
            </a:r>
            <a:r>
              <a:rPr lang="ko-KR" altLang="en-US" sz="1100" dirty="0" smtClean="0"/>
              <a:t>개</a:t>
            </a:r>
            <a:r>
              <a:rPr lang="en-US" altLang="ko-KR" sz="1100" dirty="0" smtClean="0"/>
              <a:t>)</a:t>
            </a:r>
            <a:endParaRPr lang="en-US" altLang="ko-KR" sz="1100" b="1" dirty="0" smtClean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300" b="1" dirty="0">
                <a:solidFill>
                  <a:srgbClr val="C00000"/>
                </a:solidFill>
                <a:latin typeface="+mn-ea"/>
              </a:rPr>
              <a:t>→</a:t>
            </a:r>
            <a:r>
              <a:rPr lang="en-US" altLang="ko-KR" sz="1300" b="1" dirty="0">
                <a:solidFill>
                  <a:srgbClr val="C00000"/>
                </a:solidFill>
                <a:latin typeface="+mn-ea"/>
              </a:rPr>
              <a:t> 4</a:t>
            </a:r>
            <a:r>
              <a:rPr lang="ko-KR" altLang="en-US" sz="1300" b="1" dirty="0" smtClean="0">
                <a:solidFill>
                  <a:srgbClr val="C00000"/>
                </a:solidFill>
                <a:latin typeface="+mn-ea"/>
              </a:rPr>
              <a:t>자리 </a:t>
            </a:r>
            <a:r>
              <a:rPr lang="ko-KR" altLang="en-US" sz="1300" b="1" dirty="0">
                <a:solidFill>
                  <a:srgbClr val="C00000"/>
                </a:solidFill>
                <a:latin typeface="+mn-ea"/>
              </a:rPr>
              <a:t>바코드 </a:t>
            </a:r>
            <a:r>
              <a:rPr lang="ko-KR" altLang="en-US" sz="1300" b="1" dirty="0" smtClean="0">
                <a:solidFill>
                  <a:srgbClr val="C00000"/>
                </a:solidFill>
                <a:latin typeface="+mn-ea"/>
              </a:rPr>
              <a:t>생성</a:t>
            </a:r>
            <a:endParaRPr lang="en-US" altLang="ko-KR" sz="1300" b="1" dirty="0" smtClean="0">
              <a:solidFill>
                <a:srgbClr val="C00000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2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300" b="1" dirty="0" smtClean="0"/>
              <a:t>위치</a:t>
            </a:r>
            <a:r>
              <a:rPr lang="en-US" altLang="ko-KR" sz="1300" b="1" dirty="0" smtClean="0"/>
              <a:t> </a:t>
            </a:r>
            <a:r>
              <a:rPr lang="ko-KR" altLang="en-US" sz="1300" b="1" dirty="0" smtClean="0"/>
              <a:t>바코드 설계</a:t>
            </a:r>
            <a:endParaRPr lang="en-US" altLang="ko-KR" sz="1300" b="1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/>
              <a:t>모든 위치를 </a:t>
            </a:r>
            <a:r>
              <a:rPr lang="en-US" altLang="ko-KR" sz="1100" dirty="0"/>
              <a:t>001</a:t>
            </a:r>
            <a:r>
              <a:rPr lang="ko-KR" altLang="en-US" sz="1100" dirty="0"/>
              <a:t>부터 일련번호 </a:t>
            </a:r>
            <a:r>
              <a:rPr lang="ko-KR" altLang="en-US" sz="1100" dirty="0" smtClean="0"/>
              <a:t>부여</a:t>
            </a:r>
            <a:r>
              <a:rPr lang="en-US" altLang="ko-KR" sz="1100" dirty="0" smtClean="0"/>
              <a:t>(200</a:t>
            </a:r>
            <a:r>
              <a:rPr lang="ko-KR" altLang="en-US" sz="1100" dirty="0" smtClean="0"/>
              <a:t>개 </a:t>
            </a:r>
            <a:r>
              <a:rPr lang="ko-KR" altLang="en-US" sz="1100" dirty="0"/>
              <a:t>이하</a:t>
            </a:r>
            <a:r>
              <a:rPr lang="en-US" altLang="ko-KR" sz="11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/>
              <a:t>▶ 각 </a:t>
            </a:r>
            <a:r>
              <a:rPr lang="en-US" altLang="ko-KR" sz="1100" dirty="0"/>
              <a:t>Section </a:t>
            </a:r>
            <a:r>
              <a:rPr lang="ko-KR" altLang="en-US" sz="1100" dirty="0"/>
              <a:t>번호로 부여</a:t>
            </a:r>
            <a:endParaRPr lang="en-US" altLang="ko-KR" sz="1100" b="1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300" b="1" dirty="0">
                <a:solidFill>
                  <a:srgbClr val="C00000"/>
                </a:solidFill>
                <a:latin typeface="+mn-ea"/>
              </a:rPr>
              <a:t>→</a:t>
            </a:r>
            <a:r>
              <a:rPr lang="en-US" altLang="ko-KR" sz="1300" b="1" dirty="0">
                <a:solidFill>
                  <a:srgbClr val="C00000"/>
                </a:solidFill>
                <a:latin typeface="+mn-ea"/>
              </a:rPr>
              <a:t> 3</a:t>
            </a:r>
            <a:r>
              <a:rPr lang="ko-KR" altLang="en-US" sz="1300" b="1" dirty="0">
                <a:solidFill>
                  <a:srgbClr val="C00000"/>
                </a:solidFill>
                <a:latin typeface="+mn-ea"/>
              </a:rPr>
              <a:t>자리 바코드 </a:t>
            </a:r>
            <a:r>
              <a:rPr lang="ko-KR" altLang="en-US" sz="1300" b="1" dirty="0" smtClean="0">
                <a:solidFill>
                  <a:srgbClr val="C00000"/>
                </a:solidFill>
                <a:latin typeface="+mn-ea"/>
              </a:rPr>
              <a:t>생성</a:t>
            </a:r>
            <a:endParaRPr lang="en-US" altLang="ko-KR" sz="1300" b="1" dirty="0" smtClean="0">
              <a:solidFill>
                <a:srgbClr val="C00000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200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300" b="1" dirty="0" smtClean="0"/>
              <a:t>주문서 바코드 설계</a:t>
            </a:r>
            <a:endParaRPr lang="en-US" altLang="ko-KR" sz="1300" b="1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/>
              <a:t>일 최대 </a:t>
            </a:r>
            <a:r>
              <a:rPr lang="ko-KR" altLang="en-US" sz="1100" dirty="0" smtClean="0"/>
              <a:t>주문량 </a:t>
            </a:r>
            <a:r>
              <a:rPr lang="en-US" altLang="ko-KR" sz="1100" dirty="0" smtClean="0"/>
              <a:t>30</a:t>
            </a:r>
            <a:r>
              <a:rPr lang="ko-KR" altLang="en-US" sz="1100" dirty="0"/>
              <a:t>개 이하</a:t>
            </a:r>
            <a:r>
              <a:rPr lang="en-US" altLang="ko-KR" sz="1100" dirty="0" smtClean="0"/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 smtClean="0"/>
              <a:t>약 </a:t>
            </a:r>
            <a:r>
              <a:rPr lang="en-US" altLang="ko-KR" sz="1100" dirty="0" smtClean="0"/>
              <a:t>999</a:t>
            </a:r>
            <a:r>
              <a:rPr lang="ko-KR" altLang="en-US" sz="1100" dirty="0" smtClean="0"/>
              <a:t>만개</a:t>
            </a:r>
            <a:r>
              <a:rPr lang="en-US" altLang="ko-KR" sz="1100" dirty="0" smtClean="0"/>
              <a:t>(900</a:t>
            </a:r>
            <a:r>
              <a:rPr lang="ko-KR" altLang="en-US" sz="1100" dirty="0" smtClean="0"/>
              <a:t>년 사용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 주문 바코드 생성 가능 </a:t>
            </a:r>
            <a:endParaRPr lang="en-US" altLang="ko-KR" sz="1100" b="1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100" dirty="0" smtClean="0"/>
              <a:t>▶ 주문순서대로 부여</a:t>
            </a:r>
            <a:endParaRPr lang="en-US" altLang="ko-KR" sz="11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300" b="1" dirty="0" smtClean="0">
                <a:solidFill>
                  <a:srgbClr val="C00000"/>
                </a:solidFill>
                <a:latin typeface="+mn-ea"/>
              </a:rPr>
              <a:t>→</a:t>
            </a:r>
            <a:r>
              <a:rPr lang="en-US" altLang="ko-KR" sz="1300" b="1" dirty="0" smtClean="0">
                <a:solidFill>
                  <a:srgbClr val="C00000"/>
                </a:solidFill>
                <a:latin typeface="+mn-ea"/>
              </a:rPr>
              <a:t> 7</a:t>
            </a:r>
            <a:r>
              <a:rPr lang="ko-KR" altLang="en-US" sz="1300" b="1" dirty="0" smtClean="0">
                <a:solidFill>
                  <a:srgbClr val="C00000"/>
                </a:solidFill>
                <a:latin typeface="+mn-ea"/>
              </a:rPr>
              <a:t>자리 바코드 생성</a:t>
            </a:r>
            <a:endParaRPr lang="en-US" altLang="ko-KR" sz="1300" b="1" dirty="0" smtClean="0">
              <a:solidFill>
                <a:srgbClr val="C00000"/>
              </a:solidFill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000" b="1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800" b="1" dirty="0"/>
          </a:p>
          <a:p>
            <a:pPr lvl="1">
              <a:lnSpc>
                <a:spcPct val="150000"/>
              </a:lnSpc>
            </a:pPr>
            <a:endParaRPr lang="en-US" altLang="ko-KR" sz="800" b="1" dirty="0" smtClean="0"/>
          </a:p>
        </p:txBody>
      </p:sp>
    </p:spTree>
    <p:extLst>
      <p:ext uri="{BB962C8B-B14F-4D97-AF65-F5344CB8AC3E}">
        <p14:creationId xmlns:p14="http://schemas.microsoft.com/office/powerpoint/2010/main" val="10350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297650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입고 </a:t>
            </a:r>
            <a:r>
              <a:rPr kumimoji="1" lang="en-US" altLang="ko-KR" sz="1800" b="1" dirty="0" smtClean="0"/>
              <a:t>Logic </a:t>
            </a:r>
            <a:r>
              <a:rPr kumimoji="1" lang="ko-KR" altLang="en-US" sz="1800" b="1" dirty="0" smtClean="0"/>
              <a:t>프로세스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81" y="930364"/>
            <a:ext cx="8913713" cy="515900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605325" y="1609311"/>
            <a:ext cx="2975927" cy="46216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94034" y="1559035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Zone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13774" y="2285171"/>
            <a:ext cx="3057938" cy="396019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78917" y="2240997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 Zone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884951" y="2270814"/>
            <a:ext cx="2673843" cy="396019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36855" y="2231058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 Zone </a:t>
            </a:r>
            <a:r>
              <a:rPr lang="ko-KR" altLang="en-US" dirty="0" smtClean="0"/>
              <a:t>제품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81267" y="72854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입고 프로세스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405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2202648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출고 </a:t>
            </a:r>
            <a:r>
              <a:rPr kumimoji="1" lang="en-US" altLang="ko-KR" sz="1800" b="1" dirty="0" smtClean="0"/>
              <a:t>Logic </a:t>
            </a:r>
            <a:r>
              <a:rPr kumimoji="1" lang="ko-KR" altLang="en-US" sz="1800" b="1" dirty="0" smtClean="0"/>
              <a:t>프로세스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39" y="971575"/>
            <a:ext cx="6262201" cy="52965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913439" y="1472558"/>
            <a:ext cx="6363399" cy="48177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23869" y="724070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제품 출고 프로세스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201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22" y="980344"/>
            <a:ext cx="3384675" cy="50215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91" y="980344"/>
            <a:ext cx="3461850" cy="426250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144920" y="1407014"/>
            <a:ext cx="3795824" cy="459483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71895" y="1407013"/>
            <a:ext cx="3892064" cy="45948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61186" y="241155"/>
            <a:ext cx="2202648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출고 </a:t>
            </a:r>
            <a:r>
              <a:rPr kumimoji="1" lang="en-US" altLang="ko-KR" sz="1800" b="1" dirty="0" smtClean="0"/>
              <a:t>Logic </a:t>
            </a:r>
            <a:r>
              <a:rPr kumimoji="1" lang="ko-KR" altLang="en-US" sz="1800" b="1" dirty="0" smtClean="0"/>
              <a:t>프로세스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612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업무 분담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42653"/>
              </p:ext>
            </p:extLst>
          </p:nvPr>
        </p:nvGraphicFramePr>
        <p:xfrm>
          <a:off x="1139455" y="1531084"/>
          <a:ext cx="6865089" cy="44553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5912">
                  <a:extLst>
                    <a:ext uri="{9D8B030D-6E8A-4147-A177-3AD203B41FA5}">
                      <a16:colId xmlns:a16="http://schemas.microsoft.com/office/drawing/2014/main" val="2264498449"/>
                    </a:ext>
                  </a:extLst>
                </a:gridCol>
                <a:gridCol w="2615610">
                  <a:extLst>
                    <a:ext uri="{9D8B030D-6E8A-4147-A177-3AD203B41FA5}">
                      <a16:colId xmlns:a16="http://schemas.microsoft.com/office/drawing/2014/main" val="4107619802"/>
                    </a:ext>
                  </a:extLst>
                </a:gridCol>
                <a:gridCol w="3113567">
                  <a:extLst>
                    <a:ext uri="{9D8B030D-6E8A-4147-A177-3AD203B41FA5}">
                      <a16:colId xmlns:a16="http://schemas.microsoft.com/office/drawing/2014/main" val="1667570370"/>
                    </a:ext>
                  </a:extLst>
                </a:gridCol>
              </a:tblGrid>
              <a:tr h="308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중간발표 전 주요업무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중간발표 후 주요업무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68059"/>
                  </a:ext>
                </a:extLst>
              </a:tr>
              <a:tr h="829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이송우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( PM </a:t>
                      </a:r>
                      <a:r>
                        <a:rPr lang="ko-KR" altLang="en-US" sz="1200" b="1" dirty="0" smtClean="0"/>
                        <a:t>및 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Web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담당</a:t>
                      </a:r>
                      <a:r>
                        <a:rPr lang="en-US" altLang="ko-KR" sz="1200" b="1" baseline="0" dirty="0" smtClean="0"/>
                        <a:t> 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프로젝트 전반적인 책임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설계 및 인터페이스 개선방안 모색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Web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입출고프로세스 설계 및 구현</a:t>
                      </a:r>
                      <a:r>
                        <a:rPr lang="en-US" altLang="ko-KR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프로젝트 전반적인 책임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설계 및 인터페이스 개선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Web </a:t>
                      </a:r>
                      <a:r>
                        <a:rPr lang="ko-KR" altLang="en-US" sz="1000" dirty="0" err="1" smtClean="0"/>
                        <a:t>위치추천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 모듈 설계 및 구현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994906"/>
                  </a:ext>
                </a:extLst>
              </a:tr>
              <a:tr h="829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배이환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(</a:t>
                      </a:r>
                      <a:r>
                        <a:rPr lang="en-US" altLang="ko-KR" sz="1200" b="1" baseline="0" dirty="0" smtClean="0"/>
                        <a:t> APP </a:t>
                      </a:r>
                      <a:r>
                        <a:rPr lang="ko-KR" altLang="en-US" sz="1200" b="1" baseline="0" dirty="0" smtClean="0"/>
                        <a:t>담당</a:t>
                      </a:r>
                      <a:r>
                        <a:rPr lang="en-US" altLang="ko-KR" sz="1200" b="1" baseline="0" dirty="0" smtClean="0"/>
                        <a:t> 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구축 및 연동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설계 및 인터페이스 개선방안 모색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APP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입고 프로세스 개발 수정 및 보완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baseline="0" dirty="0" smtClean="0"/>
                        <a:t> 수정 및 보완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설계 및 인터페이스 개선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dirty="0" smtClean="0"/>
                        <a:t>문서처리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63170"/>
                  </a:ext>
                </a:extLst>
              </a:tr>
              <a:tr h="829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배효영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입고 담당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APP </a:t>
                      </a:r>
                      <a:r>
                        <a:rPr lang="ko-KR" altLang="en-US" sz="1000" dirty="0" smtClean="0"/>
                        <a:t>입고 프로세스 개발 수정 및 보완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입출고 정책 수정 및 보완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기업 데이터 분석 및 문서처리 업무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  </a:t>
                      </a:r>
                      <a:r>
                        <a:rPr lang="ko-KR" altLang="en-US" sz="1000" dirty="0" smtClean="0"/>
                        <a:t>출고 프로세스 개발 수정 및 보완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Web </a:t>
                      </a:r>
                      <a:r>
                        <a:rPr lang="ko-KR" altLang="en-US" sz="1000" dirty="0" smtClean="0"/>
                        <a:t>재고 관리 모듈 설계 및 구현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Logic </a:t>
                      </a:r>
                      <a:r>
                        <a:rPr lang="ko-KR" altLang="en-US" sz="1000" dirty="0" smtClean="0"/>
                        <a:t>보완 및 검증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214606"/>
                  </a:ext>
                </a:extLst>
              </a:tr>
              <a:tr h="829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허성호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(Web</a:t>
                      </a:r>
                      <a:r>
                        <a:rPr lang="ko-KR" altLang="en-US" sz="1200" b="1" dirty="0" smtClean="0"/>
                        <a:t> 담당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Web </a:t>
                      </a:r>
                      <a:r>
                        <a:rPr lang="ko-KR" altLang="en-US" sz="1000" dirty="0" smtClean="0"/>
                        <a:t>입출고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프로세스 설계 및 구현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l" latinLnBrk="1"/>
                      <a:r>
                        <a:rPr lang="ko-KR" altLang="en-US" sz="1000" dirty="0" smtClean="0"/>
                        <a:t>창고 관리 </a:t>
                      </a:r>
                      <a:r>
                        <a:rPr lang="ko-KR" altLang="en-US" sz="1000" dirty="0" err="1" smtClean="0"/>
                        <a:t>시스템쪽</a:t>
                      </a:r>
                      <a:r>
                        <a:rPr lang="ko-KR" altLang="en-US" sz="1000" dirty="0" smtClean="0"/>
                        <a:t> 개선방안 모색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ko-KR" altLang="en-US" sz="1000" dirty="0" smtClean="0"/>
                        <a:t>입출고 추천 알고리즘 개발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Web </a:t>
                      </a:r>
                      <a:r>
                        <a:rPr lang="ko-KR" altLang="en-US" sz="1000" dirty="0" smtClean="0"/>
                        <a:t>재고 관리 통계 기능 설계 및 구현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설계 및 인터페이스 개선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Web </a:t>
                      </a:r>
                      <a:r>
                        <a:rPr lang="ko-KR" altLang="en-US" sz="1000" dirty="0" err="1" smtClean="0"/>
                        <a:t>위치추천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 모듈 설계 및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531983"/>
                  </a:ext>
                </a:extLst>
              </a:tr>
              <a:tr h="829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이희연</a:t>
                      </a:r>
                      <a:r>
                        <a:rPr lang="en-US" altLang="ko-KR" sz="1200" b="1" dirty="0" smtClean="0"/>
                        <a:t/>
                      </a:r>
                      <a:br>
                        <a:rPr lang="en-US" altLang="ko-KR" sz="1200" b="1" dirty="0" smtClean="0"/>
                      </a:br>
                      <a:r>
                        <a:rPr lang="en-US" altLang="ko-KR" sz="1200" b="1" dirty="0" smtClean="0"/>
                        <a:t>( </a:t>
                      </a:r>
                      <a:r>
                        <a:rPr lang="ko-KR" altLang="en-US" sz="1200" b="1" dirty="0" smtClean="0"/>
                        <a:t>출고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담당 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기업과 의사소통 담당 및 </a:t>
                      </a:r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설계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설계 및 수정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ko-KR" altLang="en-US" sz="1000" dirty="0" smtClean="0"/>
                        <a:t>입출고 추천 알고리즘 개발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기업과 의사소통 담당 및 데이터 분석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baseline="0" dirty="0" smtClean="0"/>
                        <a:t> 수정 및 보완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Logic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보완 및 검증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561077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1139455" y="999667"/>
            <a:ext cx="6865089" cy="3323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업무 분담</a:t>
            </a:r>
            <a:endParaRPr lang="ko-KR" altLang="en-US" sz="1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전체 일정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71" name="타원형 설명선 70"/>
          <p:cNvSpPr/>
          <p:nvPr/>
        </p:nvSpPr>
        <p:spPr>
          <a:xfrm>
            <a:off x="5197642" y="2011680"/>
            <a:ext cx="2751997" cy="149191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전체일정</a:t>
            </a:r>
            <a:r>
              <a:rPr lang="ko-KR" altLang="en-US" dirty="0" smtClean="0"/>
              <a:t> 재검토 및 향후 일정 추가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1200727" y="1463099"/>
            <a:ext cx="5602657" cy="4225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/>
              <a:t>업체 개요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10976"/>
              </p:ext>
            </p:extLst>
          </p:nvPr>
        </p:nvGraphicFramePr>
        <p:xfrm>
          <a:off x="1209963" y="2054444"/>
          <a:ext cx="5593421" cy="3762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상호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주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 대도화섬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위치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경기도 포천시 </a:t>
                      </a:r>
                      <a:r>
                        <a:rPr lang="ko-KR" altLang="en-US" sz="1200" b="1" dirty="0" err="1" smtClean="0"/>
                        <a:t>신북면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틀못이길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en-US" altLang="ko-KR" sz="1200" b="1" dirty="0" smtClean="0"/>
                        <a:t>76-2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사업종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ko-KR" sz="1200" b="1" kern="1200" dirty="0" smtClean="0">
                          <a:effectLst/>
                        </a:rPr>
                        <a:t>방적 및 가공사 제조업 </a:t>
                      </a:r>
                      <a:endParaRPr lang="ko-KR" altLang="en-US" sz="9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생산품 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nn-NO" altLang="ko-KR" sz="1200" b="1" dirty="0" smtClean="0"/>
                        <a:t>‘DTY DD SD 150/48 324 AA’(</a:t>
                      </a:r>
                      <a:r>
                        <a:rPr lang="ko-KR" altLang="en-US" sz="1200" b="1" dirty="0" err="1" smtClean="0"/>
                        <a:t>원사품명</a:t>
                      </a:r>
                      <a:r>
                        <a:rPr lang="en-US" altLang="ko-KR" sz="1200" b="1" dirty="0" smtClean="0"/>
                        <a:t>)</a:t>
                      </a:r>
                    </a:p>
                    <a:p>
                      <a:pPr algn="ctr" latinLnBrk="1"/>
                      <a:r>
                        <a:rPr lang="nn-NO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외 </a:t>
                      </a:r>
                      <a:r>
                        <a:rPr lang="en-US" altLang="ko-KR" sz="1200" b="1" dirty="0" smtClean="0"/>
                        <a:t>210</a:t>
                      </a:r>
                      <a:r>
                        <a:rPr lang="ko-KR" altLang="en-US" sz="1200" b="1" dirty="0" smtClean="0"/>
                        <a:t>여종 생산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생산</a:t>
                      </a:r>
                      <a:r>
                        <a:rPr lang="ko-KR" altLang="en-US" sz="1400" b="1" baseline="0" dirty="0" smtClean="0"/>
                        <a:t>방식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MTS</a:t>
                      </a:r>
                      <a:r>
                        <a:rPr lang="ko-KR" altLang="en-US" sz="1200" b="1" dirty="0" smtClean="0"/>
                        <a:t> 생산방식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주문모형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원자재 정기적 주문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월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회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매출액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250</a:t>
                      </a:r>
                      <a:r>
                        <a:rPr lang="ko-KR" altLang="en-US" sz="1200" b="1" dirty="0" smtClean="0"/>
                        <a:t>억원 </a:t>
                      </a:r>
                      <a:r>
                        <a:rPr lang="en-US" altLang="ko-KR" sz="1200" b="1" dirty="0" smtClean="0"/>
                        <a:t>/ </a:t>
                      </a:r>
                      <a:r>
                        <a:rPr lang="ko-KR" altLang="en-US" sz="1200" b="1" dirty="0" smtClean="0"/>
                        <a:t>연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95894"/>
                  </a:ext>
                </a:extLst>
              </a:tr>
              <a:tr h="417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사업원 수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약 </a:t>
                      </a:r>
                      <a:r>
                        <a:rPr lang="en-US" altLang="ko-KR" sz="1200" b="1" dirty="0" smtClean="0"/>
                        <a:t>100</a:t>
                      </a:r>
                      <a:r>
                        <a:rPr lang="ko-KR" altLang="en-US" sz="1200" b="1" dirty="0" smtClean="0"/>
                        <a:t> 명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5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주요 거래처</a:t>
                      </a:r>
                      <a:endParaRPr lang="ko-KR" altLang="en-US" sz="1400" b="1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벤더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효성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성안합섬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r>
                        <a:rPr lang="ko-KR" altLang="en-US" sz="1200" b="1" dirty="0" smtClean="0"/>
                        <a:t>차 벤더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미도교역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솔상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인터네셔널</a:t>
                      </a:r>
                      <a:r>
                        <a:rPr lang="ko-KR" altLang="en-US" sz="1200" b="1" dirty="0" smtClean="0"/>
                        <a:t> 등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40" y="4438923"/>
            <a:ext cx="1383308" cy="9204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55698" y="4077246"/>
            <a:ext cx="1480259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 smtClean="0"/>
              <a:t>주요</a:t>
            </a:r>
            <a:r>
              <a:rPr kumimoji="1" lang="ko-KR" altLang="en-US" sz="1350" b="1" dirty="0" smtClean="0"/>
              <a:t> </a:t>
            </a:r>
            <a:r>
              <a:rPr kumimoji="1" lang="ko-KR" altLang="en-US" sz="1300" b="1" dirty="0"/>
              <a:t>제품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675574" y="5457302"/>
            <a:ext cx="2202639" cy="2724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</a:rPr>
              <a:t>원사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0727" y="965327"/>
            <a:ext cx="48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편직 업체에 원사를 납품하는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차 벤더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085240" y="4077246"/>
            <a:ext cx="1383308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 smtClean="0"/>
              <a:t>생산 </a:t>
            </a:r>
            <a:r>
              <a:rPr kumimoji="1" lang="ko-KR" altLang="en-US" sz="1300" b="1" dirty="0"/>
              <a:t>제품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294509" y="4410352"/>
            <a:ext cx="2202639" cy="27245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ko-KR" sz="1600" b="1" dirty="0" smtClean="0">
                <a:solidFill>
                  <a:schemeClr val="tx1"/>
                </a:solidFill>
              </a:rPr>
              <a:t>Polyester Soft </a:t>
            </a:r>
            <a:r>
              <a:rPr kumimoji="1" lang="ko-KR" altLang="en-US" sz="1600" b="1" dirty="0" smtClean="0">
                <a:solidFill>
                  <a:schemeClr val="tx1"/>
                </a:solidFill>
              </a:rPr>
              <a:t>사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237" y="1463309"/>
            <a:ext cx="3050720" cy="2288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8655698" y="4754263"/>
            <a:ext cx="1480259" cy="27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 smtClean="0"/>
              <a:t>관리 단위</a:t>
            </a:r>
            <a:endParaRPr kumimoji="1" lang="ko-KR" altLang="en-US" sz="1300" b="1" dirty="0"/>
          </a:p>
        </p:txBody>
      </p:sp>
      <p:sp>
        <p:nvSpPr>
          <p:cNvPr id="22" name="직사각형 21"/>
          <p:cNvSpPr/>
          <p:nvPr/>
        </p:nvSpPr>
        <p:spPr>
          <a:xfrm>
            <a:off x="8294509" y="5119841"/>
            <a:ext cx="2202639" cy="4827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chemeClr val="tx1"/>
                </a:solidFill>
              </a:rPr>
              <a:t>박스 개수와</a:t>
            </a:r>
            <a:r>
              <a:rPr kumimoji="1" lang="en-US" altLang="ko-KR" sz="1600" b="1" dirty="0">
                <a:solidFill>
                  <a:schemeClr val="tx1"/>
                </a:solidFill>
              </a:rPr>
              <a:t/>
            </a:r>
            <a:br>
              <a:rPr kumimoji="1" lang="en-US" altLang="ko-KR" sz="1600" b="1" dirty="0">
                <a:solidFill>
                  <a:schemeClr val="tx1"/>
                </a:solidFill>
              </a:rPr>
            </a:br>
            <a:r>
              <a:rPr kumimoji="1" lang="ko-KR" altLang="en-US" sz="1600" b="1" dirty="0" smtClean="0">
                <a:solidFill>
                  <a:schemeClr val="tx1"/>
                </a:solidFill>
              </a:rPr>
              <a:t>무게로 총량 관리</a:t>
            </a:r>
            <a:endParaRPr kumimoji="1"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대상 기업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1.1</a:t>
            </a:r>
            <a:endParaRPr kumimoji="1" lang="ko-KR" altLang="en-US" sz="13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10" y="2771189"/>
            <a:ext cx="1173054" cy="36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182215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기업 분석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1.2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76994" y="879455"/>
            <a:ext cx="5291767" cy="5470729"/>
            <a:chOff x="149599" y="883109"/>
            <a:chExt cx="5291767" cy="5470729"/>
          </a:xfrm>
        </p:grpSpPr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52" y="2863035"/>
              <a:ext cx="1785826" cy="127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49599" y="1149039"/>
              <a:ext cx="5282531" cy="5204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02472" y="6031498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rgbClr val="C00000"/>
                  </a:solidFill>
                </a:rPr>
                <a:t>아웃소싱</a:t>
              </a:r>
              <a:endParaRPr lang="en-US" altLang="ko-KR" sz="1000" b="1" dirty="0" smtClean="0">
                <a:solidFill>
                  <a:srgbClr val="C00000"/>
                </a:solidFill>
              </a:endParaRPr>
            </a:p>
          </p:txBody>
        </p:sp>
        <p:pic>
          <p:nvPicPr>
            <p:cNvPr id="28" name="Picture 2" descr="C:\Users\adminuser42\Desktop\중간\회사\DSC0040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31" y="1310015"/>
              <a:ext cx="1785147" cy="1186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291702" y="2767809"/>
              <a:ext cx="29920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품질 검사 단계에서 각 </a:t>
              </a:r>
              <a:r>
                <a:rPr lang="en-US" altLang="ko-KR" sz="1000" dirty="0" smtClean="0"/>
                <a:t>LOT number</a:t>
              </a:r>
              <a:r>
                <a:rPr lang="ko-KR" altLang="en-US" sz="1000" dirty="0" smtClean="0"/>
                <a:t>에 따라 </a:t>
              </a:r>
              <a:endParaRPr lang="en-US" altLang="ko-KR" sz="1000" dirty="0" smtClean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AA(</a:t>
              </a:r>
              <a:r>
                <a:rPr lang="ko-KR" altLang="en-US" sz="1000" dirty="0" smtClean="0"/>
                <a:t>기준 제품</a:t>
              </a:r>
              <a:r>
                <a:rPr lang="en-US" altLang="ko-KR" sz="1000" dirty="0" smtClean="0"/>
                <a:t>) – </a:t>
              </a:r>
              <a:r>
                <a:rPr lang="ko-KR" altLang="en-US" sz="1000" dirty="0" smtClean="0"/>
                <a:t>평균 </a:t>
              </a:r>
              <a:r>
                <a:rPr lang="en-US" altLang="ko-KR" sz="1000" dirty="0" smtClean="0"/>
                <a:t>80% </a:t>
              </a:r>
              <a:r>
                <a:rPr lang="ko-KR" altLang="en-US" sz="1000" dirty="0" smtClean="0"/>
                <a:t>생산</a:t>
              </a:r>
              <a:endParaRPr lang="en-US" altLang="ko-KR" sz="1000" dirty="0" smtClean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A(</a:t>
              </a:r>
              <a:r>
                <a:rPr lang="ko-KR" altLang="en-US" sz="1000" dirty="0" smtClean="0"/>
                <a:t>무게 초과</a:t>
              </a:r>
              <a:r>
                <a:rPr lang="en-US" altLang="ko-KR" sz="1000" dirty="0" smtClean="0"/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B(</a:t>
              </a:r>
              <a:r>
                <a:rPr lang="ko-KR" altLang="en-US" sz="1000" dirty="0" smtClean="0"/>
                <a:t>무게 미달</a:t>
              </a:r>
              <a:r>
                <a:rPr lang="en-US" altLang="ko-KR" sz="1000" dirty="0" smtClean="0"/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L(</a:t>
              </a:r>
              <a:r>
                <a:rPr lang="ko-KR" altLang="en-US" sz="1000" dirty="0" smtClean="0"/>
                <a:t>밝기 이상</a:t>
              </a:r>
              <a:r>
                <a:rPr lang="en-US" altLang="ko-KR" sz="1000" dirty="0" smtClean="0"/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D(</a:t>
              </a:r>
              <a:r>
                <a:rPr lang="ko-KR" altLang="en-US" sz="1000" dirty="0" smtClean="0"/>
                <a:t>밝기 이상</a:t>
              </a:r>
              <a:r>
                <a:rPr lang="en-US" altLang="ko-KR" sz="1000" dirty="0" smtClean="0"/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dirty="0" smtClean="0"/>
                <a:t>☆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이상 제품</a:t>
              </a:r>
              <a:r>
                <a:rPr lang="en-US" altLang="ko-KR" sz="1000" dirty="0" smtClean="0"/>
                <a:t>)</a:t>
              </a:r>
            </a:p>
            <a:p>
              <a:endParaRPr lang="en-US" altLang="ko-KR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b="1" dirty="0" smtClean="0">
                  <a:solidFill>
                    <a:srgbClr val="C00000"/>
                  </a:solidFill>
                </a:rPr>
                <a:t>원자재 투입 대비 생산량 예측 불가</a:t>
              </a:r>
              <a:endParaRPr lang="en-US" altLang="ko-KR" sz="1000" b="1" dirty="0" smtClean="0">
                <a:solidFill>
                  <a:srgbClr val="C00000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4480" y="3588648"/>
              <a:ext cx="814098" cy="5417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89329" y="1626151"/>
              <a:ext cx="30957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7</a:t>
              </a:r>
              <a:r>
                <a:rPr lang="ko-KR" altLang="en-US" sz="1000" dirty="0" smtClean="0"/>
                <a:t>대의 기계에서 </a:t>
              </a:r>
              <a:r>
                <a:rPr lang="en-US" altLang="ko-KR" sz="1000" dirty="0" smtClean="0"/>
                <a:t>218</a:t>
              </a:r>
              <a:r>
                <a:rPr lang="ko-KR" altLang="en-US" sz="1000" dirty="0" smtClean="0"/>
                <a:t>개의 콘 생산</a:t>
              </a:r>
              <a:endParaRPr lang="en-US" altLang="ko-KR" sz="1000" dirty="0" smtClean="0"/>
            </a:p>
            <a:p>
              <a:endParaRPr lang="en-US" altLang="ko-KR" sz="1000" dirty="0" smtClean="0"/>
            </a:p>
            <a:p>
              <a:r>
                <a:rPr lang="ko-KR" altLang="en-US" sz="1000" b="1" dirty="0" smtClean="0">
                  <a:solidFill>
                    <a:srgbClr val="C00000"/>
                  </a:solidFill>
                </a:rPr>
                <a:t>기계당 제품별 생산 시간에 따라 평균 </a:t>
              </a:r>
              <a:r>
                <a:rPr lang="en-US" altLang="ko-KR" sz="1000" b="1" dirty="0" smtClean="0">
                  <a:solidFill>
                    <a:srgbClr val="C00000"/>
                  </a:solidFill>
                </a:rPr>
                <a:t>0.5t </a:t>
              </a:r>
              <a:r>
                <a:rPr lang="ko-KR" altLang="en-US" sz="1000" b="1" dirty="0" smtClean="0">
                  <a:solidFill>
                    <a:srgbClr val="C00000"/>
                  </a:solidFill>
                </a:rPr>
                <a:t>생산됨</a:t>
              </a:r>
              <a:endParaRPr lang="en-US" altLang="ko-KR" sz="10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47667" y="3376497"/>
              <a:ext cx="17395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/>
                <a:t>정확한 제품 종은 </a:t>
              </a:r>
              <a:r>
                <a:rPr lang="en-US" altLang="ko-KR" sz="1000" b="1" dirty="0" smtClean="0"/>
                <a:t>210 </a:t>
              </a:r>
              <a:r>
                <a:rPr lang="ko-KR" altLang="en-US" sz="1000" b="1" dirty="0" smtClean="0"/>
                <a:t>여종</a:t>
              </a:r>
              <a:endParaRPr lang="en-US" altLang="ko-KR" sz="1000" b="1" dirty="0" smtClean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6836" y="2542307"/>
              <a:ext cx="16401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/>
                <a:t>제품 생산 기계</a:t>
              </a:r>
              <a:r>
                <a:rPr lang="en-US" altLang="ko-KR" sz="1000" b="1" dirty="0" smtClean="0"/>
                <a:t>(7</a:t>
              </a:r>
              <a:r>
                <a:rPr lang="ko-KR" altLang="en-US" sz="1000" b="1" dirty="0" smtClean="0"/>
                <a:t>대 보유</a:t>
              </a:r>
              <a:r>
                <a:rPr lang="en-US" altLang="ko-KR" sz="1000" b="1" dirty="0" smtClean="0"/>
                <a:t>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4408" y="418431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/>
                <a:t>품질 검사</a:t>
              </a:r>
              <a:endParaRPr lang="en-US" altLang="ko-KR" sz="1000" b="1" dirty="0" smtClean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752" y="4653991"/>
              <a:ext cx="1785825" cy="133936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54273" y="60314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/>
                <a:t>배송 차량</a:t>
              </a:r>
              <a:endParaRPr lang="en-US" altLang="ko-KR" sz="1000" b="1" dirty="0" smtClean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49599" y="883109"/>
              <a:ext cx="5291767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b="1" dirty="0" smtClean="0"/>
                <a:t>주요 특징</a:t>
              </a:r>
              <a:endParaRPr kumimoji="1" lang="ko-KR" altLang="en-US" sz="1350" b="1" dirty="0"/>
            </a:p>
          </p:txBody>
        </p:sp>
      </p:grpSp>
      <p:sp>
        <p:nvSpPr>
          <p:cNvPr id="56" name="아래쪽 화살표[D] 55"/>
          <p:cNvSpPr/>
          <p:nvPr/>
        </p:nvSpPr>
        <p:spPr>
          <a:xfrm>
            <a:off x="2467886" y="5457243"/>
            <a:ext cx="1673996" cy="50292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75695" y="5949105"/>
            <a:ext cx="4787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rgbClr val="C00000"/>
                </a:solidFill>
              </a:rPr>
              <a:t>창고관리를 통해 적시에 주문에 대응하여 주문 이탈 방지 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9801" y="885659"/>
            <a:ext cx="5291767" cy="5456892"/>
            <a:chOff x="6173176" y="896256"/>
            <a:chExt cx="5291767" cy="5456892"/>
          </a:xfrm>
        </p:grpSpPr>
        <p:sp>
          <p:nvSpPr>
            <p:cNvPr id="58" name="직사각형 57"/>
            <p:cNvSpPr/>
            <p:nvPr/>
          </p:nvSpPr>
          <p:spPr>
            <a:xfrm>
              <a:off x="6176994" y="1148349"/>
              <a:ext cx="5282531" cy="5204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73176" y="896256"/>
              <a:ext cx="5291767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50" b="1" dirty="0" smtClean="0"/>
                <a:t>SWOT </a:t>
              </a:r>
              <a:r>
                <a:rPr kumimoji="1" lang="ko-KR" altLang="en-US" sz="1350" b="1" dirty="0" smtClean="0"/>
                <a:t>분석</a:t>
              </a:r>
              <a:endParaRPr kumimoji="1" lang="ko-KR" altLang="en-US" sz="1350" b="1" dirty="0"/>
            </a:p>
          </p:txBody>
        </p:sp>
      </p:grpSp>
      <p:pic>
        <p:nvPicPr>
          <p:cNvPr id="1026" name="Picture 2" descr="http://www.seobook.com/images/swo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87" y="1167961"/>
            <a:ext cx="4346956" cy="42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5515" y="1899496"/>
            <a:ext cx="1936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다양한 제품 생산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24</a:t>
            </a:r>
            <a:r>
              <a:rPr lang="ko-KR" altLang="en-US" sz="1100" dirty="0" smtClean="0"/>
              <a:t>시간 생산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생산력 좋음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보유고객 많음</a:t>
            </a:r>
            <a:r>
              <a:rPr lang="en-US" altLang="ko-KR" sz="1100" dirty="0" smtClean="0"/>
              <a:t>(40</a:t>
            </a:r>
            <a:r>
              <a:rPr lang="ko-KR" altLang="en-US" sz="1100" dirty="0" smtClean="0"/>
              <a:t>년간의 회사운영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값싼 노동력을 많이 보유</a:t>
            </a:r>
            <a:endParaRPr lang="en-US" altLang="ko-KR" sz="11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3249130" y="2107910"/>
            <a:ext cx="19366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재고관리 업무 절차 미흡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부서간 정보 공유 미흡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계약상 을의 위치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제품 분석 미흡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573942" y="3894337"/>
            <a:ext cx="16361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대부분의 거래처가 </a:t>
            </a:r>
            <a:r>
              <a:rPr lang="ko-KR" altLang="en-US" sz="1100" dirty="0" err="1" smtClean="0"/>
              <a:t>회사인근에</a:t>
            </a:r>
            <a:r>
              <a:rPr lang="ko-KR" altLang="en-US" sz="1100" dirty="0" smtClean="0"/>
              <a:t> 위치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인구 증가 및 신흥시장 성장에 따른 </a:t>
            </a:r>
            <a:r>
              <a:rPr lang="ko-KR" altLang="en-US" sz="1100" dirty="0" err="1" smtClean="0"/>
              <a:t>섬유수요</a:t>
            </a:r>
            <a:r>
              <a:rPr lang="ko-KR" altLang="en-US" sz="1100" dirty="0" smtClean="0"/>
              <a:t> 확대</a:t>
            </a:r>
            <a:endParaRPr lang="en-US" altLang="ko-KR" sz="11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3255213" y="3776270"/>
            <a:ext cx="16361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당일 주문 </a:t>
            </a:r>
            <a:r>
              <a:rPr lang="ko-KR" altLang="en-US" sz="1100" dirty="0" err="1" smtClean="0"/>
              <a:t>당일출고가</a:t>
            </a:r>
            <a:r>
              <a:rPr lang="ko-KR" altLang="en-US" sz="1100" dirty="0" smtClean="0"/>
              <a:t> 업계 관행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대다수의 </a:t>
            </a:r>
            <a:r>
              <a:rPr lang="ko-KR" altLang="en-US" sz="1100" dirty="0" err="1" smtClean="0"/>
              <a:t>섬유공장이</a:t>
            </a:r>
            <a:r>
              <a:rPr lang="ko-KR" altLang="en-US" sz="1100" dirty="0" smtClean="0"/>
              <a:t> 포천에 위치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글로벌 섬유산업의 경쟁 심화</a:t>
            </a:r>
            <a:endParaRPr lang="en-US" altLang="ko-KR" sz="1100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1479" y="4426885"/>
            <a:ext cx="1329668" cy="177012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391398" y="4867318"/>
            <a:ext cx="1675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한 주문 완료 후 다음 주문에 대응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이동 통로에 위치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pPr algn="ctr"/>
            <a:r>
              <a:rPr lang="ko-KR" altLang="en-US" sz="1000" b="1" dirty="0" smtClean="0">
                <a:solidFill>
                  <a:srgbClr val="C00000"/>
                </a:solidFill>
              </a:rPr>
              <a:t>출하 위치가 한 곳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, </a:t>
            </a:r>
          </a:p>
          <a:p>
            <a:pPr algn="ctr"/>
            <a:r>
              <a:rPr lang="ko-KR" altLang="en-US" sz="1000" b="1" dirty="0" smtClean="0">
                <a:solidFill>
                  <a:srgbClr val="C00000"/>
                </a:solidFill>
              </a:rPr>
              <a:t>통로에 위치</a:t>
            </a:r>
            <a:endParaRPr lang="en-US" altLang="ko-KR" sz="10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491256" y="1572049"/>
            <a:ext cx="3732473" cy="35104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소개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70000"/>
              </a:lnSpc>
              <a:buFont typeface="+mj-lt"/>
              <a:buAutoNum type="arabicPeriod"/>
            </a:pPr>
            <a:r>
              <a:rPr kumimoji="1" lang="ko-KR" altLang="en-US" sz="1900" b="1" dirty="0" smtClean="0">
                <a:solidFill>
                  <a:schemeClr val="tx1"/>
                </a:solidFill>
                <a:latin typeface="+mj-ea"/>
                <a:ea typeface="+mj-ea"/>
              </a:rPr>
              <a:t>프로젝트 내용</a:t>
            </a:r>
            <a:r>
              <a:rPr kumimoji="1" lang="en-US" altLang="ko-KR" sz="1700" b="1" dirty="0" smtClean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7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2.1 As-Is </a:t>
            </a:r>
            <a:r>
              <a:rPr kumimoji="1" lang="ko-KR" altLang="en-US" sz="1500" b="1" dirty="0" smtClean="0">
                <a:solidFill>
                  <a:schemeClr val="tx1"/>
                </a:solidFill>
                <a:latin typeface="+mj-ea"/>
                <a:ea typeface="+mj-ea"/>
              </a:rPr>
              <a:t>및 </a:t>
            </a: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To-Be</a:t>
            </a:r>
            <a:b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2.2 </a:t>
            </a:r>
            <a:r>
              <a:rPr kumimoji="1" lang="ko-KR" altLang="en-US" sz="1500" b="1" dirty="0" smtClean="0">
                <a:solidFill>
                  <a:schemeClr val="tx1"/>
                </a:solidFill>
                <a:latin typeface="+mj-ea"/>
                <a:ea typeface="+mj-ea"/>
              </a:rPr>
              <a:t>해결 방안</a:t>
            </a:r>
            <a:r>
              <a:rPr kumimoji="1"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/>
            </a:r>
            <a:br>
              <a:rPr kumimoji="1"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2.3 Logic</a:t>
            </a:r>
            <a:b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2.4 </a:t>
            </a:r>
            <a:r>
              <a:rPr kumimoji="1" lang="ko-KR" altLang="en-US" sz="1500" b="1" dirty="0" smtClean="0">
                <a:solidFill>
                  <a:schemeClr val="tx1"/>
                </a:solidFill>
                <a:latin typeface="+mj-ea"/>
                <a:ea typeface="+mj-ea"/>
              </a:rPr>
              <a:t>도입 방안</a:t>
            </a:r>
            <a:r>
              <a:rPr kumimoji="1" lang="en-US" altLang="ko-KR" sz="15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kumimoji="1" lang="en-US" altLang="ko-KR" sz="17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시스템 시연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85754" indent="-385754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결과</a:t>
            </a:r>
            <a:endParaRPr kumimoji="1" lang="en-US" altLang="ko-KR" sz="1600" b="1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7" y="241155"/>
            <a:ext cx="1761940" cy="343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As-Is </a:t>
            </a:r>
            <a:r>
              <a:rPr kumimoji="1" lang="ko-KR" altLang="en-US" sz="1800" b="1" dirty="0" smtClean="0"/>
              <a:t>및 </a:t>
            </a:r>
            <a:r>
              <a:rPr kumimoji="1" lang="en-US" altLang="ko-KR" sz="1800" b="1" dirty="0" smtClean="0"/>
              <a:t>To-Be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58174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/>
              <a:t>2</a:t>
            </a:r>
            <a:r>
              <a:rPr kumimoji="1" lang="en-US" altLang="ko-KR" sz="1350" dirty="0" smtClean="0"/>
              <a:t>.1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9598" y="713476"/>
            <a:ext cx="11763002" cy="2045147"/>
            <a:chOff x="149598" y="953616"/>
            <a:chExt cx="11763002" cy="2045147"/>
          </a:xfrm>
        </p:grpSpPr>
        <p:sp>
          <p:nvSpPr>
            <p:cNvPr id="25" name="직사각형 24"/>
            <p:cNvSpPr/>
            <p:nvPr/>
          </p:nvSpPr>
          <p:spPr>
            <a:xfrm>
              <a:off x="149598" y="1214389"/>
              <a:ext cx="11747875" cy="1776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74317" y="2750609"/>
              <a:ext cx="1648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ko-KR" altLang="en-US" sz="1000" b="1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창고 입고 대기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5430" y="2752144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창고 입고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40914" y="2750609"/>
              <a:ext cx="12871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주문 전달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42864" y="2752542"/>
              <a:ext cx="10150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제품 출고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497" y="1295567"/>
              <a:ext cx="1946528" cy="145989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879" y="1295567"/>
              <a:ext cx="1946531" cy="14598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7704" y="1254261"/>
              <a:ext cx="1127664" cy="1501203"/>
            </a:xfrm>
            <a:prstGeom prst="rect">
              <a:avLst/>
            </a:prstGeom>
          </p:spPr>
        </p:pic>
        <p:pic>
          <p:nvPicPr>
            <p:cNvPr id="33" name="Picture 11" descr="C:\Users\adminuser42\Desktop\중간\회사\DSC00423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6024" y="1295567"/>
              <a:ext cx="2196911" cy="145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C:\Users\adminuser42\Desktop\중간\회사\DSC0041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11" y="1297789"/>
              <a:ext cx="2193568" cy="145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448551" y="2744865"/>
              <a:ext cx="1853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ko-KR" altLang="en-US" sz="1000" b="1" dirty="0" err="1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중량체크</a:t>
              </a:r>
              <a:r>
                <a:rPr lang="ko-KR" altLang="en-US" sz="1000" b="1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 및 포장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49598" y="953616"/>
              <a:ext cx="11763002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350" b="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Process</a:t>
              </a:r>
              <a:endParaRPr kumimoji="1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9"/>
            <a:srcRect l="12488" t="6564" r="17229" b="12303"/>
            <a:stretch/>
          </p:blipFill>
          <p:spPr>
            <a:xfrm>
              <a:off x="1857662" y="2223606"/>
              <a:ext cx="614317" cy="53185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49593" y="3461951"/>
            <a:ext cx="4736727" cy="2301325"/>
            <a:chOff x="149598" y="3826151"/>
            <a:chExt cx="5137977" cy="1492833"/>
          </a:xfrm>
        </p:grpSpPr>
        <p:sp>
          <p:nvSpPr>
            <p:cNvPr id="53" name="TextBox 52"/>
            <p:cNvSpPr txBox="1"/>
            <p:nvPr/>
          </p:nvSpPr>
          <p:spPr>
            <a:xfrm>
              <a:off x="149598" y="4001296"/>
              <a:ext cx="5137977" cy="131768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ko-KR" altLang="en-US" sz="1200" b="1" dirty="0" smtClean="0">
                  <a:latin typeface="Calibri"/>
                </a:rPr>
                <a:t>생산 단계 </a:t>
              </a:r>
              <a:r>
                <a:rPr lang="en-US" altLang="ko-KR" sz="1200" b="1" dirty="0" smtClean="0">
                  <a:latin typeface="Calibri"/>
                </a:rPr>
                <a:t>: </a:t>
              </a:r>
              <a:br>
                <a:rPr lang="en-US" altLang="ko-KR" sz="1200" b="1" dirty="0" smtClean="0">
                  <a:latin typeface="Calibri"/>
                </a:rPr>
              </a:br>
              <a:r>
                <a:rPr lang="ko-KR" altLang="en-US" sz="1200" dirty="0" smtClean="0">
                  <a:latin typeface="Calibri"/>
                </a:rPr>
                <a:t>생산되는 원사를 박스 중량에 맞춰 포장 후 수기로 생산량</a:t>
              </a:r>
              <a:r>
                <a:rPr lang="en-US" altLang="ko-KR" sz="1200" dirty="0" smtClean="0">
                  <a:latin typeface="Calibri"/>
                </a:rPr>
                <a:t>(</a:t>
              </a:r>
              <a:r>
                <a:rPr lang="ko-KR" altLang="en-US" sz="1200" dirty="0" smtClean="0">
                  <a:latin typeface="Calibri"/>
                </a:rPr>
                <a:t>박스</a:t>
              </a:r>
              <a:r>
                <a:rPr lang="en-US" altLang="ko-KR" sz="1200" dirty="0" smtClean="0">
                  <a:latin typeface="Calibri"/>
                </a:rPr>
                <a:t>)</a:t>
              </a:r>
              <a:r>
                <a:rPr lang="ko-KR" altLang="en-US" sz="1200" dirty="0" smtClean="0">
                  <a:latin typeface="Calibri"/>
                </a:rPr>
                <a:t> 및 무게</a:t>
              </a:r>
              <a:r>
                <a:rPr lang="en-US" altLang="ko-KR" sz="1200" dirty="0" smtClean="0">
                  <a:latin typeface="Calibri"/>
                </a:rPr>
                <a:t>(KG)</a:t>
              </a:r>
              <a:r>
                <a:rPr lang="ko-KR" altLang="en-US" sz="1200" dirty="0" smtClean="0">
                  <a:latin typeface="Calibri"/>
                </a:rPr>
                <a:t>를 기록</a:t>
              </a:r>
              <a:endParaRPr lang="en-US" altLang="ko-KR" sz="1200" dirty="0" smtClean="0">
                <a:latin typeface="Calibri"/>
              </a:endParaRP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200" b="1" dirty="0" smtClean="0">
                  <a:latin typeface="Calibri"/>
                </a:rPr>
                <a:t>창고 입고 단계 </a:t>
              </a:r>
              <a:r>
                <a:rPr lang="en-US" altLang="ko-KR" sz="1200" b="1" dirty="0" smtClean="0">
                  <a:latin typeface="Calibri"/>
                </a:rPr>
                <a:t>: </a:t>
              </a:r>
              <a:r>
                <a:rPr lang="ko-KR" altLang="en-US" sz="1200" dirty="0" smtClean="0">
                  <a:latin typeface="Calibri"/>
                </a:rPr>
                <a:t>포장 </a:t>
              </a:r>
              <a:r>
                <a:rPr lang="ko-KR" altLang="en-US" sz="1200" dirty="0" smtClean="0">
                  <a:latin typeface="Calibri"/>
                </a:rPr>
                <a:t>후  대기하는 입고 예정 제품 관리 하지 않음</a:t>
              </a:r>
              <a:r>
                <a:rPr lang="en-US" altLang="ko-KR" sz="1200" dirty="0" smtClean="0">
                  <a:latin typeface="Calibri"/>
                </a:rPr>
                <a:t>, </a:t>
              </a:r>
              <a:r>
                <a:rPr lang="ko-KR" altLang="en-US" sz="1200" dirty="0" smtClean="0">
                  <a:latin typeface="Calibri"/>
                </a:rPr>
                <a:t>적재 위치 탐색에 시간 소요</a:t>
              </a:r>
              <a:r>
                <a:rPr lang="en-US" altLang="ko-KR" sz="1200" dirty="0" smtClean="0">
                  <a:latin typeface="Calibri"/>
                </a:rPr>
                <a:t>, </a:t>
              </a:r>
              <a:r>
                <a:rPr lang="ko-KR" altLang="en-US" sz="1200" dirty="0" smtClean="0">
                  <a:latin typeface="Calibri"/>
                </a:rPr>
                <a:t>적재 위치 기록하지 않음</a:t>
              </a:r>
              <a:endParaRPr lang="en-US" altLang="ko-KR" sz="1200" dirty="0" smtClean="0">
                <a:latin typeface="Calibri"/>
              </a:endParaRPr>
            </a:p>
            <a:p>
              <a:pPr marL="285750" lvl="0" indent="-285750">
                <a:lnSpc>
                  <a:spcPct val="15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ko-KR" altLang="en-US" sz="1200" b="1" dirty="0" smtClean="0">
                  <a:latin typeface="Calibri"/>
                </a:rPr>
                <a:t>제품 출고 단계 </a:t>
              </a:r>
              <a:r>
                <a:rPr lang="en-US" altLang="ko-KR" sz="1200" b="1" dirty="0" smtClean="0">
                  <a:latin typeface="Calibri"/>
                </a:rPr>
                <a:t>:  </a:t>
              </a:r>
              <a:r>
                <a:rPr lang="ko-KR" altLang="en-US" sz="1200" dirty="0" smtClean="0">
                  <a:latin typeface="Calibri"/>
                </a:rPr>
                <a:t>출하 </a:t>
              </a:r>
              <a:r>
                <a:rPr lang="ko-KR" altLang="en-US" sz="1200" dirty="0" smtClean="0">
                  <a:latin typeface="Calibri"/>
                </a:rPr>
                <a:t>제품 탐색에 시간 소요</a:t>
              </a:r>
              <a:r>
                <a:rPr lang="en-US" altLang="ko-KR" sz="1200" dirty="0" smtClean="0">
                  <a:latin typeface="Calibri"/>
                </a:rPr>
                <a:t>, </a:t>
              </a:r>
              <a:r>
                <a:rPr lang="ko-KR" altLang="en-US" sz="1200" dirty="0" smtClean="0">
                  <a:latin typeface="Calibri"/>
                </a:rPr>
                <a:t>출고 중인 제품 수기로 기록</a:t>
              </a:r>
              <a:r>
                <a:rPr lang="en-US" altLang="ko-KR" sz="1200" dirty="0" smtClean="0">
                  <a:latin typeface="Calibri"/>
                </a:rPr>
                <a:t>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9598" y="3826151"/>
              <a:ext cx="5137977" cy="1751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350" b="1" dirty="0" smtClean="0"/>
                <a:t>AS-IS </a:t>
              </a:r>
              <a:r>
                <a:rPr kumimoji="1" lang="ko-KR" altLang="en-US" sz="1350" b="1" dirty="0" smtClean="0"/>
                <a:t>문제점</a:t>
              </a:r>
              <a:endParaRPr kumimoji="1" lang="ko-KR" altLang="en-US" sz="135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65600" y="3459736"/>
            <a:ext cx="4785122" cy="2302062"/>
            <a:chOff x="7924386" y="3031207"/>
            <a:chExt cx="3858022" cy="2302062"/>
          </a:xfrm>
        </p:grpSpPr>
        <p:sp>
          <p:nvSpPr>
            <p:cNvPr id="41" name="직사각형 40"/>
            <p:cNvSpPr/>
            <p:nvPr/>
          </p:nvSpPr>
          <p:spPr>
            <a:xfrm>
              <a:off x="7932669" y="3295270"/>
              <a:ext cx="3818245" cy="2037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7924386" y="3031207"/>
              <a:ext cx="3858022" cy="2038541"/>
              <a:chOff x="1318620" y="3834187"/>
              <a:chExt cx="4184836" cy="129009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370710" y="4189351"/>
                <a:ext cx="4132746" cy="93492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생산단계 </a:t>
                </a: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kumimoji="0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제품 정보 기록 및 </a:t>
                </a:r>
                <a:r>
                  <a:rPr kumimoji="0" lang="ko-KR" altLang="en-US" sz="12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입고량</a:t>
                </a:r>
                <a:r>
                  <a:rPr kumimoji="0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 자동 체크</a:t>
                </a:r>
                <a:endPara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1200" b="1" i="0" u="none" strike="noStrike" kern="1200" cap="none" spc="0" normalizeH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창고 입고 단계 </a:t>
                </a:r>
                <a:r>
                  <a:rPr kumimoji="0" lang="en-US" altLang="ko-KR" sz="1200" b="1" i="0" u="none" strike="noStrike" kern="1200" cap="none" spc="0" normalizeH="0" noProof="0" dirty="0" smtClean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  <a:ea typeface="맑은 고딕" panose="020B0503020000020004" pitchFamily="50" charset="-127"/>
                  </a:rPr>
                  <a:t>실시간 수량 체크 가능</a:t>
                </a:r>
                <a:r>
                  <a:rPr lang="en-US" altLang="ko-KR" sz="1200" b="1" dirty="0" smtClean="0">
                    <a:solidFill>
                      <a:srgbClr val="C00000"/>
                    </a:solidFill>
                    <a:latin typeface="Calibri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위치 추천을 통한 소요시간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단축</a:t>
                </a:r>
                <a:r>
                  <a:rPr lang="en-US" altLang="ko-KR" sz="1200" b="1" dirty="0" smtClean="0">
                    <a:solidFill>
                      <a:srgbClr val="C00000"/>
                    </a:solidFill>
                    <a:latin typeface="Calibri"/>
                  </a:rPr>
                  <a:t>, 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업무 효율 향상</a:t>
                </a:r>
                <a:r>
                  <a:rPr lang="en-US" altLang="ko-KR" sz="1200" b="1" dirty="0" smtClean="0">
                    <a:solidFill>
                      <a:srgbClr val="C00000"/>
                    </a:solidFill>
                    <a:latin typeface="Calibri"/>
                  </a:rPr>
                  <a:t>,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정확도 향상</a:t>
                </a:r>
                <a:endParaRPr lang="en-US" altLang="ko-KR" sz="1200" b="1" dirty="0" smtClean="0">
                  <a:solidFill>
                    <a:srgbClr val="C00000"/>
                  </a:solidFill>
                  <a:latin typeface="Calibri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lang="ko-KR" altLang="en-US" sz="1200" b="1" dirty="0" smtClean="0">
                    <a:solidFill>
                      <a:prstClr val="black"/>
                    </a:solidFill>
                    <a:latin typeface="Calibri"/>
                  </a:rPr>
                  <a:t>제품 </a:t>
                </a:r>
                <a:r>
                  <a:rPr lang="ko-KR" altLang="en-US" sz="1200" b="1" dirty="0" smtClean="0">
                    <a:solidFill>
                      <a:prstClr val="black"/>
                    </a:solidFill>
                    <a:latin typeface="Calibri"/>
                  </a:rPr>
                  <a:t>출고 단계 </a:t>
                </a:r>
                <a:r>
                  <a:rPr lang="en-US" altLang="ko-KR" sz="1200" b="1" dirty="0" smtClean="0">
                    <a:solidFill>
                      <a:prstClr val="black"/>
                    </a:solidFill>
                    <a:latin typeface="Calibri"/>
                  </a:rPr>
                  <a:t>: </a:t>
                </a:r>
                <a:r>
                  <a:rPr lang="ko-KR" altLang="en-US" sz="1200" b="1" dirty="0" smtClean="0">
                    <a:solidFill>
                      <a:prstClr val="black"/>
                    </a:solidFill>
                    <a:latin typeface="Calibri"/>
                  </a:rPr>
                  <a:t> 바코드가 포함된 출하제품 영수증 전달</a:t>
                </a:r>
                <a:r>
                  <a:rPr lang="en-US" altLang="ko-KR" sz="1200" b="1" dirty="0" smtClean="0">
                    <a:solidFill>
                      <a:prstClr val="black"/>
                    </a:solidFill>
                    <a:latin typeface="Calibri"/>
                  </a:rPr>
                  <a:t>, </a:t>
                </a:r>
                <a:r>
                  <a:rPr lang="ko-KR" altLang="en-US" sz="1200" b="1" dirty="0" smtClean="0">
                    <a:solidFill>
                      <a:prstClr val="black"/>
                    </a:solidFill>
                    <a:latin typeface="Calibri"/>
                  </a:rPr>
                  <a:t>출고 제품 위치 검색 가능</a:t>
                </a:r>
                <a:r>
                  <a:rPr lang="en-US" altLang="ko-KR" sz="1200" b="1" dirty="0" smtClean="0">
                    <a:solidFill>
                      <a:prstClr val="black"/>
                    </a:solidFill>
                    <a:latin typeface="Calibri"/>
                  </a:rPr>
                  <a:t>,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업무 효율 향상</a:t>
                </a:r>
                <a:r>
                  <a:rPr lang="en-US" altLang="ko-KR" sz="1200" b="1" dirty="0" smtClean="0">
                    <a:solidFill>
                      <a:srgbClr val="C00000"/>
                    </a:solidFill>
                    <a:latin typeface="Calibri"/>
                  </a:rPr>
                  <a:t>, </a:t>
                </a:r>
                <a:r>
                  <a:rPr lang="ko-KR" altLang="en-US" sz="1200" b="1" dirty="0" smtClean="0">
                    <a:solidFill>
                      <a:srgbClr val="C00000"/>
                    </a:solidFill>
                    <a:latin typeface="Calibri"/>
                  </a:rPr>
                  <a:t>정확도 향상</a:t>
                </a:r>
                <a:endParaRPr lang="en-US" altLang="ko-KR" sz="1200" b="1" dirty="0" smtClean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318620" y="3834187"/>
                <a:ext cx="4150674" cy="16926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350" b="1" dirty="0" smtClean="0"/>
                  <a:t>TO-BE </a:t>
                </a:r>
                <a:r>
                  <a:rPr kumimoji="1" lang="ko-KR" altLang="en-US" sz="1350" b="1" dirty="0" smtClean="0"/>
                  <a:t>개선 사항</a:t>
                </a:r>
                <a:endParaRPr kumimoji="1" lang="ko-KR" altLang="en-US" sz="1350" b="1" dirty="0"/>
              </a:p>
            </p:txBody>
          </p:sp>
        </p:grpSp>
      </p:grpSp>
      <p:sp>
        <p:nvSpPr>
          <p:cNvPr id="40" name="오른쪽 화살표 39"/>
          <p:cNvSpPr/>
          <p:nvPr/>
        </p:nvSpPr>
        <p:spPr>
          <a:xfrm>
            <a:off x="5600437" y="4132776"/>
            <a:ext cx="846195" cy="81915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43" name="그룹 42"/>
          <p:cNvGrpSpPr/>
          <p:nvPr/>
        </p:nvGrpSpPr>
        <p:grpSpPr>
          <a:xfrm rot="16200000">
            <a:off x="5941357" y="-2917621"/>
            <a:ext cx="178541" cy="11762063"/>
            <a:chOff x="2883985" y="829094"/>
            <a:chExt cx="334314" cy="5627689"/>
          </a:xfrm>
        </p:grpSpPr>
        <p:sp>
          <p:nvSpPr>
            <p:cNvPr id="45" name="오각형 44"/>
            <p:cNvSpPr/>
            <p:nvPr/>
          </p:nvSpPr>
          <p:spPr>
            <a:xfrm rot="5400000">
              <a:off x="2392426" y="1320653"/>
              <a:ext cx="1315409" cy="332291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각형 45"/>
            <p:cNvSpPr/>
            <p:nvPr/>
          </p:nvSpPr>
          <p:spPr>
            <a:xfrm rot="5400000">
              <a:off x="1683025" y="3345463"/>
              <a:ext cx="2734207" cy="332288"/>
            </a:xfrm>
            <a:prstGeom prst="homePlat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오각형 46"/>
            <p:cNvSpPr/>
            <p:nvPr/>
          </p:nvSpPr>
          <p:spPr>
            <a:xfrm rot="5400000">
              <a:off x="2270040" y="5508524"/>
              <a:ext cx="1578071" cy="318447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32454" y="3049951"/>
            <a:ext cx="88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생산 단계</a:t>
            </a:r>
            <a:endParaRPr lang="en-US" altLang="ko-KR" sz="12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5310125" y="3052683"/>
            <a:ext cx="89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입고 단계</a:t>
            </a:r>
            <a:endParaRPr lang="en-US" altLang="ko-KR" sz="1200" b="1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9816532" y="3040904"/>
            <a:ext cx="89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출</a:t>
            </a:r>
            <a:r>
              <a:rPr lang="ko-KR" altLang="en-US" sz="1200" b="1" dirty="0" smtClean="0"/>
              <a:t>고 단계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7173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07349" y="2464492"/>
            <a:ext cx="5605121" cy="1828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44412" y="2470283"/>
            <a:ext cx="5605121" cy="1828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244413" y="2208877"/>
            <a:ext cx="5605120" cy="2180116"/>
            <a:chOff x="462460" y="3465283"/>
            <a:chExt cx="5137977" cy="2180116"/>
          </a:xfrm>
        </p:grpSpPr>
        <p:sp>
          <p:nvSpPr>
            <p:cNvPr id="20" name="TextBox 19"/>
            <p:cNvSpPr txBox="1"/>
            <p:nvPr/>
          </p:nvSpPr>
          <p:spPr>
            <a:xfrm>
              <a:off x="1000402" y="3814128"/>
              <a:ext cx="3457527" cy="18312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200" b="1" dirty="0" smtClean="0"/>
                <a:t>바코드 시스템 도입</a:t>
              </a:r>
              <a:endParaRPr lang="en-US" altLang="ko-KR" sz="1200" b="1" dirty="0" smtClean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입고 출고 프로세스 개선</a:t>
              </a:r>
              <a:endParaRPr lang="en-US" altLang="ko-KR" sz="1100" dirty="0" smtClean="0"/>
            </a:p>
            <a:p>
              <a:pPr marL="342900" indent="-342900" fontAlgn="t">
                <a:buFont typeface="+mj-lt"/>
                <a:buAutoNum type="arabicPeriod"/>
              </a:pPr>
              <a:r>
                <a:rPr lang="en-US" altLang="ko-KR" sz="1200" b="1" dirty="0" smtClean="0"/>
                <a:t>Wi-Fi </a:t>
              </a:r>
              <a:r>
                <a:rPr lang="ko-KR" altLang="en-US" sz="1200" b="1" dirty="0" smtClean="0"/>
                <a:t>이용 </a:t>
              </a:r>
              <a:endParaRPr lang="ko-KR" altLang="ko-KR" sz="12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실시간 정보 제공</a:t>
              </a:r>
              <a:endParaRPr lang="en-US" altLang="ko-KR" sz="1100" dirty="0" smtClean="0"/>
            </a:p>
            <a:p>
              <a:pPr marL="342900" indent="-342900" fontAlgn="t">
                <a:buFont typeface="+mj-lt"/>
                <a:buAutoNum type="arabicPeriod"/>
              </a:pPr>
              <a:r>
                <a:rPr lang="en-US" altLang="ko-KR" sz="1200" b="1" dirty="0" smtClean="0"/>
                <a:t>WEB-base WMS </a:t>
              </a:r>
              <a:r>
                <a:rPr lang="ko-KR" altLang="en-US" sz="1200" b="1" dirty="0" smtClean="0"/>
                <a:t>시스템</a:t>
              </a:r>
              <a:endParaRPr lang="ko-KR" altLang="ko-KR" sz="12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재고 관리 주문 관리 기능 제공</a:t>
              </a:r>
              <a:endParaRPr lang="en-US" altLang="ko-KR" sz="11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en-US" sz="1100" dirty="0" err="1" smtClean="0"/>
                <a:t>입출고위치</a:t>
              </a:r>
              <a:r>
                <a:rPr lang="ko-KR" altLang="en-US" sz="1100" dirty="0" smtClean="0"/>
                <a:t> 추천</a:t>
              </a:r>
              <a:r>
                <a:rPr lang="en-US" altLang="ko-KR" sz="1100" dirty="0" smtClean="0"/>
                <a:t>/</a:t>
              </a:r>
              <a:r>
                <a:rPr lang="ko-KR" altLang="en-US" sz="1100" dirty="0" smtClean="0"/>
                <a:t>지시 기능 제공</a:t>
              </a:r>
              <a:endParaRPr lang="en-US" altLang="ko-KR" sz="11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관리자를 위한 </a:t>
              </a:r>
              <a:r>
                <a:rPr lang="en-US" altLang="ko-KR" sz="1100" dirty="0" smtClean="0"/>
                <a:t>Web page </a:t>
              </a:r>
              <a:r>
                <a:rPr lang="ko-KR" altLang="en-US" sz="1100" dirty="0" smtClean="0"/>
                <a:t>개발</a:t>
              </a:r>
              <a:endParaRPr lang="en-US" altLang="ko-KR" sz="11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창고 작업자를 위한 </a:t>
              </a:r>
              <a:r>
                <a:rPr lang="en-US" altLang="ko-KR" sz="1100" dirty="0" smtClean="0"/>
                <a:t>APP </a:t>
              </a:r>
              <a:r>
                <a:rPr lang="ko-KR" altLang="en-US" sz="1100" dirty="0" smtClean="0"/>
                <a:t>개발</a:t>
              </a:r>
              <a:endParaRPr lang="en-US" altLang="ko-KR" sz="11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endParaRPr lang="ko-KR" altLang="ko-KR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2460" y="3465283"/>
              <a:ext cx="5137977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b="1" dirty="0" smtClean="0"/>
                <a:t>구현 방법</a:t>
              </a:r>
              <a:endParaRPr kumimoji="1" lang="ko-KR" altLang="en-US" sz="1350" b="1" dirty="0"/>
            </a:p>
          </p:txBody>
        </p:sp>
      </p:grpSp>
      <p:sp>
        <p:nvSpPr>
          <p:cNvPr id="60" name="위쪽 화살표[U] 2"/>
          <p:cNvSpPr/>
          <p:nvPr/>
        </p:nvSpPr>
        <p:spPr>
          <a:xfrm>
            <a:off x="3747321" y="1327835"/>
            <a:ext cx="5178957" cy="883806"/>
          </a:xfrm>
          <a:custGeom>
            <a:avLst/>
            <a:gdLst>
              <a:gd name="connsiteX0" fmla="*/ 0 w 4367051"/>
              <a:gd name="connsiteY0" fmla="*/ 1211720 h 2423439"/>
              <a:gd name="connsiteX1" fmla="*/ 2183526 w 4367051"/>
              <a:gd name="connsiteY1" fmla="*/ 0 h 2423439"/>
              <a:gd name="connsiteX2" fmla="*/ 4367051 w 4367051"/>
              <a:gd name="connsiteY2" fmla="*/ 1211720 h 2423439"/>
              <a:gd name="connsiteX3" fmla="*/ 3275288 w 4367051"/>
              <a:gd name="connsiteY3" fmla="*/ 1211720 h 2423439"/>
              <a:gd name="connsiteX4" fmla="*/ 3275288 w 4367051"/>
              <a:gd name="connsiteY4" fmla="*/ 2423439 h 2423439"/>
              <a:gd name="connsiteX5" fmla="*/ 1091763 w 4367051"/>
              <a:gd name="connsiteY5" fmla="*/ 2423439 h 2423439"/>
              <a:gd name="connsiteX6" fmla="*/ 1091763 w 4367051"/>
              <a:gd name="connsiteY6" fmla="*/ 1211720 h 2423439"/>
              <a:gd name="connsiteX7" fmla="*/ 0 w 4367051"/>
              <a:gd name="connsiteY7" fmla="*/ 1211720 h 2423439"/>
              <a:gd name="connsiteX0" fmla="*/ 2631824 w 6998875"/>
              <a:gd name="connsiteY0" fmla="*/ 1211720 h 2781657"/>
              <a:gd name="connsiteX1" fmla="*/ 4815350 w 6998875"/>
              <a:gd name="connsiteY1" fmla="*/ 0 h 2781657"/>
              <a:gd name="connsiteX2" fmla="*/ 6998875 w 6998875"/>
              <a:gd name="connsiteY2" fmla="*/ 1211720 h 2781657"/>
              <a:gd name="connsiteX3" fmla="*/ 5907112 w 6998875"/>
              <a:gd name="connsiteY3" fmla="*/ 1211720 h 2781657"/>
              <a:gd name="connsiteX4" fmla="*/ 5907112 w 6998875"/>
              <a:gd name="connsiteY4" fmla="*/ 2423439 h 2781657"/>
              <a:gd name="connsiteX5" fmla="*/ 0 w 6998875"/>
              <a:gd name="connsiteY5" fmla="*/ 2781657 h 2781657"/>
              <a:gd name="connsiteX6" fmla="*/ 3723587 w 6998875"/>
              <a:gd name="connsiteY6" fmla="*/ 1211720 h 2781657"/>
              <a:gd name="connsiteX7" fmla="*/ 2631824 w 6998875"/>
              <a:gd name="connsiteY7" fmla="*/ 1211720 h 2781657"/>
              <a:gd name="connsiteX0" fmla="*/ 2631824 w 9517578"/>
              <a:gd name="connsiteY0" fmla="*/ 1211720 h 2885352"/>
              <a:gd name="connsiteX1" fmla="*/ 4815350 w 9517578"/>
              <a:gd name="connsiteY1" fmla="*/ 0 h 2885352"/>
              <a:gd name="connsiteX2" fmla="*/ 6998875 w 9517578"/>
              <a:gd name="connsiteY2" fmla="*/ 1211720 h 2885352"/>
              <a:gd name="connsiteX3" fmla="*/ 5907112 w 9517578"/>
              <a:gd name="connsiteY3" fmla="*/ 1211720 h 2885352"/>
              <a:gd name="connsiteX4" fmla="*/ 9517578 w 9517578"/>
              <a:gd name="connsiteY4" fmla="*/ 2885352 h 2885352"/>
              <a:gd name="connsiteX5" fmla="*/ 0 w 9517578"/>
              <a:gd name="connsiteY5" fmla="*/ 2781657 h 2885352"/>
              <a:gd name="connsiteX6" fmla="*/ 3723587 w 9517578"/>
              <a:gd name="connsiteY6" fmla="*/ 1211720 h 2885352"/>
              <a:gd name="connsiteX7" fmla="*/ 2631824 w 9517578"/>
              <a:gd name="connsiteY7" fmla="*/ 1211720 h 2885352"/>
              <a:gd name="connsiteX0" fmla="*/ 2631824 w 9517578"/>
              <a:gd name="connsiteY0" fmla="*/ 1569939 h 3243571"/>
              <a:gd name="connsiteX1" fmla="*/ 4805923 w 9517578"/>
              <a:gd name="connsiteY1" fmla="*/ 0 h 3243571"/>
              <a:gd name="connsiteX2" fmla="*/ 6998875 w 9517578"/>
              <a:gd name="connsiteY2" fmla="*/ 1569939 h 3243571"/>
              <a:gd name="connsiteX3" fmla="*/ 5907112 w 9517578"/>
              <a:gd name="connsiteY3" fmla="*/ 1569939 h 3243571"/>
              <a:gd name="connsiteX4" fmla="*/ 9517578 w 9517578"/>
              <a:gd name="connsiteY4" fmla="*/ 3243571 h 3243571"/>
              <a:gd name="connsiteX5" fmla="*/ 0 w 9517578"/>
              <a:gd name="connsiteY5" fmla="*/ 3139876 h 3243571"/>
              <a:gd name="connsiteX6" fmla="*/ 3723587 w 9517578"/>
              <a:gd name="connsiteY6" fmla="*/ 1569939 h 3243571"/>
              <a:gd name="connsiteX7" fmla="*/ 2631824 w 9517578"/>
              <a:gd name="connsiteY7" fmla="*/ 1569939 h 3243571"/>
              <a:gd name="connsiteX0" fmla="*/ 2669531 w 9517578"/>
              <a:gd name="connsiteY0" fmla="*/ 947770 h 3243571"/>
              <a:gd name="connsiteX1" fmla="*/ 4805923 w 9517578"/>
              <a:gd name="connsiteY1" fmla="*/ 0 h 3243571"/>
              <a:gd name="connsiteX2" fmla="*/ 6998875 w 9517578"/>
              <a:gd name="connsiteY2" fmla="*/ 1569939 h 3243571"/>
              <a:gd name="connsiteX3" fmla="*/ 5907112 w 9517578"/>
              <a:gd name="connsiteY3" fmla="*/ 1569939 h 3243571"/>
              <a:gd name="connsiteX4" fmla="*/ 9517578 w 9517578"/>
              <a:gd name="connsiteY4" fmla="*/ 3243571 h 3243571"/>
              <a:gd name="connsiteX5" fmla="*/ 0 w 9517578"/>
              <a:gd name="connsiteY5" fmla="*/ 3139876 h 3243571"/>
              <a:gd name="connsiteX6" fmla="*/ 3723587 w 9517578"/>
              <a:gd name="connsiteY6" fmla="*/ 1569939 h 3243571"/>
              <a:gd name="connsiteX7" fmla="*/ 2669531 w 9517578"/>
              <a:gd name="connsiteY7" fmla="*/ 947770 h 3243571"/>
              <a:gd name="connsiteX0" fmla="*/ 2669531 w 9517578"/>
              <a:gd name="connsiteY0" fmla="*/ 947770 h 3243571"/>
              <a:gd name="connsiteX1" fmla="*/ 4805923 w 9517578"/>
              <a:gd name="connsiteY1" fmla="*/ 0 h 3243571"/>
              <a:gd name="connsiteX2" fmla="*/ 6998875 w 9517578"/>
              <a:gd name="connsiteY2" fmla="*/ 1569939 h 3243571"/>
              <a:gd name="connsiteX3" fmla="*/ 5907112 w 9517578"/>
              <a:gd name="connsiteY3" fmla="*/ 1569939 h 3243571"/>
              <a:gd name="connsiteX4" fmla="*/ 9517578 w 9517578"/>
              <a:gd name="connsiteY4" fmla="*/ 3243571 h 3243571"/>
              <a:gd name="connsiteX5" fmla="*/ 0 w 9517578"/>
              <a:gd name="connsiteY5" fmla="*/ 3139876 h 3243571"/>
              <a:gd name="connsiteX6" fmla="*/ 3893270 w 9517578"/>
              <a:gd name="connsiteY6" fmla="*/ 966624 h 3243571"/>
              <a:gd name="connsiteX7" fmla="*/ 2669531 w 9517578"/>
              <a:gd name="connsiteY7" fmla="*/ 947770 h 3243571"/>
              <a:gd name="connsiteX0" fmla="*/ 2669531 w 9517578"/>
              <a:gd name="connsiteY0" fmla="*/ 947770 h 3243571"/>
              <a:gd name="connsiteX1" fmla="*/ 4805923 w 9517578"/>
              <a:gd name="connsiteY1" fmla="*/ 0 h 3243571"/>
              <a:gd name="connsiteX2" fmla="*/ 6998875 w 9517578"/>
              <a:gd name="connsiteY2" fmla="*/ 1569939 h 3243571"/>
              <a:gd name="connsiteX3" fmla="*/ 5492333 w 9517578"/>
              <a:gd name="connsiteY3" fmla="*/ 976051 h 3243571"/>
              <a:gd name="connsiteX4" fmla="*/ 9517578 w 9517578"/>
              <a:gd name="connsiteY4" fmla="*/ 3243571 h 3243571"/>
              <a:gd name="connsiteX5" fmla="*/ 0 w 9517578"/>
              <a:gd name="connsiteY5" fmla="*/ 3139876 h 3243571"/>
              <a:gd name="connsiteX6" fmla="*/ 3893270 w 9517578"/>
              <a:gd name="connsiteY6" fmla="*/ 966624 h 3243571"/>
              <a:gd name="connsiteX7" fmla="*/ 2669531 w 9517578"/>
              <a:gd name="connsiteY7" fmla="*/ 947770 h 3243571"/>
              <a:gd name="connsiteX0" fmla="*/ 2669531 w 9517578"/>
              <a:gd name="connsiteY0" fmla="*/ 947770 h 3243571"/>
              <a:gd name="connsiteX1" fmla="*/ 4805923 w 9517578"/>
              <a:gd name="connsiteY1" fmla="*/ 0 h 3243571"/>
              <a:gd name="connsiteX2" fmla="*/ 6998875 w 9517578"/>
              <a:gd name="connsiteY2" fmla="*/ 1004331 h 3243571"/>
              <a:gd name="connsiteX3" fmla="*/ 5492333 w 9517578"/>
              <a:gd name="connsiteY3" fmla="*/ 976051 h 3243571"/>
              <a:gd name="connsiteX4" fmla="*/ 9517578 w 9517578"/>
              <a:gd name="connsiteY4" fmla="*/ 3243571 h 3243571"/>
              <a:gd name="connsiteX5" fmla="*/ 0 w 9517578"/>
              <a:gd name="connsiteY5" fmla="*/ 3139876 h 3243571"/>
              <a:gd name="connsiteX6" fmla="*/ 3893270 w 9517578"/>
              <a:gd name="connsiteY6" fmla="*/ 966624 h 3243571"/>
              <a:gd name="connsiteX7" fmla="*/ 2669531 w 9517578"/>
              <a:gd name="connsiteY7" fmla="*/ 947770 h 3243571"/>
              <a:gd name="connsiteX0" fmla="*/ 2669531 w 9800382"/>
              <a:gd name="connsiteY0" fmla="*/ 947770 h 3139876"/>
              <a:gd name="connsiteX1" fmla="*/ 4805923 w 9800382"/>
              <a:gd name="connsiteY1" fmla="*/ 0 h 3139876"/>
              <a:gd name="connsiteX2" fmla="*/ 6998875 w 9800382"/>
              <a:gd name="connsiteY2" fmla="*/ 1004331 h 3139876"/>
              <a:gd name="connsiteX3" fmla="*/ 5492333 w 9800382"/>
              <a:gd name="connsiteY3" fmla="*/ 976051 h 3139876"/>
              <a:gd name="connsiteX4" fmla="*/ 9800382 w 9800382"/>
              <a:gd name="connsiteY4" fmla="*/ 3045608 h 3139876"/>
              <a:gd name="connsiteX5" fmla="*/ 0 w 9800382"/>
              <a:gd name="connsiteY5" fmla="*/ 3139876 h 3139876"/>
              <a:gd name="connsiteX6" fmla="*/ 3893270 w 9800382"/>
              <a:gd name="connsiteY6" fmla="*/ 966624 h 3139876"/>
              <a:gd name="connsiteX7" fmla="*/ 2669531 w 9800382"/>
              <a:gd name="connsiteY7" fmla="*/ 947770 h 3139876"/>
              <a:gd name="connsiteX0" fmla="*/ 2669531 w 9790955"/>
              <a:gd name="connsiteY0" fmla="*/ 947770 h 3139876"/>
              <a:gd name="connsiteX1" fmla="*/ 4805923 w 9790955"/>
              <a:gd name="connsiteY1" fmla="*/ 0 h 3139876"/>
              <a:gd name="connsiteX2" fmla="*/ 6998875 w 9790955"/>
              <a:gd name="connsiteY2" fmla="*/ 1004331 h 3139876"/>
              <a:gd name="connsiteX3" fmla="*/ 5492333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3893270 w 9790955"/>
              <a:gd name="connsiteY6" fmla="*/ 966624 h 3139876"/>
              <a:gd name="connsiteX7" fmla="*/ 2669531 w 9790955"/>
              <a:gd name="connsiteY7" fmla="*/ 947770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6998875 w 9790955"/>
              <a:gd name="connsiteY2" fmla="*/ 1004331 h 3139876"/>
              <a:gd name="connsiteX3" fmla="*/ 5492333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3893270 w 9790955"/>
              <a:gd name="connsiteY6" fmla="*/ 966624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6998875 w 9790955"/>
              <a:gd name="connsiteY2" fmla="*/ 1004331 h 3139876"/>
              <a:gd name="connsiteX3" fmla="*/ 5492333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7856714 w 9790955"/>
              <a:gd name="connsiteY2" fmla="*/ 985477 h 3139876"/>
              <a:gd name="connsiteX3" fmla="*/ 5492333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7856714 w 9790955"/>
              <a:gd name="connsiteY2" fmla="*/ 985477 h 3139876"/>
              <a:gd name="connsiteX3" fmla="*/ 6161636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7856714 w 9790955"/>
              <a:gd name="connsiteY2" fmla="*/ 985477 h 3139876"/>
              <a:gd name="connsiteX3" fmla="*/ 6674988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8580908 w 9790955"/>
              <a:gd name="connsiteY2" fmla="*/ 1004331 h 3139876"/>
              <a:gd name="connsiteX3" fmla="*/ 6674988 w 9790955"/>
              <a:gd name="connsiteY3" fmla="*/ 976051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9790955"/>
              <a:gd name="connsiteY0" fmla="*/ 957196 h 3139876"/>
              <a:gd name="connsiteX1" fmla="*/ 4805923 w 9790955"/>
              <a:gd name="connsiteY1" fmla="*/ 0 h 3139876"/>
              <a:gd name="connsiteX2" fmla="*/ 8580908 w 9790955"/>
              <a:gd name="connsiteY2" fmla="*/ 1004331 h 3139876"/>
              <a:gd name="connsiteX3" fmla="*/ 7023334 w 9790955"/>
              <a:gd name="connsiteY3" fmla="*/ 994905 h 3139876"/>
              <a:gd name="connsiteX4" fmla="*/ 9790955 w 9790955"/>
              <a:gd name="connsiteY4" fmla="*/ 3083316 h 3139876"/>
              <a:gd name="connsiteX5" fmla="*/ 0 w 9790955"/>
              <a:gd name="connsiteY5" fmla="*/ 3139876 h 3139876"/>
              <a:gd name="connsiteX6" fmla="*/ 2960017 w 9790955"/>
              <a:gd name="connsiteY6" fmla="*/ 957197 h 3139876"/>
              <a:gd name="connsiteX7" fmla="*/ 1585449 w 9790955"/>
              <a:gd name="connsiteY7" fmla="*/ 957196 h 3139876"/>
              <a:gd name="connsiteX0" fmla="*/ 1585449 w 10456829"/>
              <a:gd name="connsiteY0" fmla="*/ 957196 h 3139876"/>
              <a:gd name="connsiteX1" fmla="*/ 4805923 w 10456829"/>
              <a:gd name="connsiteY1" fmla="*/ 0 h 3139876"/>
              <a:gd name="connsiteX2" fmla="*/ 8580908 w 10456829"/>
              <a:gd name="connsiteY2" fmla="*/ 1004331 h 3139876"/>
              <a:gd name="connsiteX3" fmla="*/ 7023334 w 10456829"/>
              <a:gd name="connsiteY3" fmla="*/ 994905 h 3139876"/>
              <a:gd name="connsiteX4" fmla="*/ 10456829 w 10456829"/>
              <a:gd name="connsiteY4" fmla="*/ 3104816 h 3139876"/>
              <a:gd name="connsiteX5" fmla="*/ 0 w 10456829"/>
              <a:gd name="connsiteY5" fmla="*/ 3139876 h 3139876"/>
              <a:gd name="connsiteX6" fmla="*/ 2960017 w 10456829"/>
              <a:gd name="connsiteY6" fmla="*/ 957197 h 3139876"/>
              <a:gd name="connsiteX7" fmla="*/ 1585449 w 10456829"/>
              <a:gd name="connsiteY7" fmla="*/ 957196 h 313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56829" h="3139876">
                <a:moveTo>
                  <a:pt x="1585449" y="957196"/>
                </a:moveTo>
                <a:lnTo>
                  <a:pt x="4805923" y="0"/>
                </a:lnTo>
                <a:lnTo>
                  <a:pt x="8580908" y="1004331"/>
                </a:lnTo>
                <a:lnTo>
                  <a:pt x="7023334" y="994905"/>
                </a:lnTo>
                <a:lnTo>
                  <a:pt x="10456829" y="3104816"/>
                </a:lnTo>
                <a:lnTo>
                  <a:pt x="0" y="3139876"/>
                </a:lnTo>
                <a:lnTo>
                  <a:pt x="2960017" y="957197"/>
                </a:lnTo>
                <a:lnTo>
                  <a:pt x="1585449" y="95719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7" y="241155"/>
            <a:ext cx="1215264" cy="343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 smtClean="0"/>
              <a:t>해결 방안</a:t>
            </a:r>
            <a:endParaRPr kumimoji="1" lang="ko-KR" altLang="en-US" sz="32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58174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2.2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073176" y="755617"/>
            <a:ext cx="405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</a:rPr>
              <a:t>창고관리시스템 </a:t>
            </a:r>
            <a:r>
              <a:rPr lang="ko-KR" altLang="en-US" sz="2800" b="1" dirty="0" smtClean="0">
                <a:solidFill>
                  <a:srgbClr val="C00000"/>
                </a:solidFill>
              </a:rPr>
              <a:t>구축</a:t>
            </a:r>
            <a:endParaRPr lang="en-US" altLang="ko-KR" sz="2800" b="1" dirty="0">
              <a:solidFill>
                <a:srgbClr val="C00000"/>
              </a:solidFill>
            </a:endParaRPr>
          </a:p>
          <a:p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altLang="ko-KR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9931" y="1664873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창고 이용 효율 증대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3391" y="2196598"/>
            <a:ext cx="5931747" cy="2104956"/>
            <a:chOff x="462460" y="3448658"/>
            <a:chExt cx="5437381" cy="2104956"/>
          </a:xfrm>
        </p:grpSpPr>
        <p:sp>
          <p:nvSpPr>
            <p:cNvPr id="40" name="TextBox 39"/>
            <p:cNvSpPr txBox="1"/>
            <p:nvPr/>
          </p:nvSpPr>
          <p:spPr>
            <a:xfrm>
              <a:off x="771696" y="3722343"/>
              <a:ext cx="5128145" cy="18312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200" b="1" dirty="0" smtClean="0"/>
                <a:t>로케이션 관리</a:t>
              </a:r>
              <a:endParaRPr lang="en-US" altLang="ko-KR" sz="1200" b="1" dirty="0" smtClean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100" dirty="0" smtClean="0"/>
                <a:t>Zone </a:t>
              </a:r>
              <a:r>
                <a:rPr lang="ko-KR" altLang="en-US" sz="1100" dirty="0"/>
                <a:t>내 </a:t>
              </a:r>
              <a:r>
                <a:rPr lang="ko-KR" altLang="en-US" sz="1100" dirty="0" err="1"/>
                <a:t>적재단위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섹션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별로 주소 </a:t>
              </a:r>
              <a:r>
                <a:rPr lang="ko-KR" altLang="en-US" sz="1100" dirty="0" smtClean="0"/>
                <a:t>부여</a:t>
              </a:r>
              <a:endParaRPr lang="en-US" altLang="ko-KR" sz="1100" dirty="0" smtClean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100" dirty="0" smtClean="0"/>
                <a:t>재고와 </a:t>
              </a:r>
              <a:r>
                <a:rPr lang="ko-KR" altLang="en-US" sz="1100" dirty="0"/>
                <a:t>주소를 연결하여 </a:t>
              </a:r>
              <a:r>
                <a:rPr lang="ko-KR" altLang="en-US" sz="1100" dirty="0" smtClean="0"/>
                <a:t>관리</a:t>
              </a:r>
              <a:endParaRPr lang="en-US" altLang="ko-KR" sz="1100" dirty="0" smtClean="0"/>
            </a:p>
            <a:p>
              <a:pPr marL="342900" indent="-342900" fontAlgn="t">
                <a:buFont typeface="+mj-lt"/>
                <a:buAutoNum type="arabicPeriod"/>
              </a:pPr>
              <a:r>
                <a:rPr lang="en-US" altLang="ko-KR" sz="1200" b="1" dirty="0" smtClean="0"/>
                <a:t>LOT </a:t>
              </a:r>
              <a:r>
                <a:rPr lang="ko-KR" altLang="ko-KR" sz="1200" b="1" dirty="0"/>
                <a:t>관리</a:t>
              </a:r>
              <a:endParaRPr lang="ko-KR" altLang="ko-KR" sz="1200" dirty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ko-KR" sz="1100" dirty="0"/>
                <a:t>생산</a:t>
              </a:r>
              <a:r>
                <a:rPr lang="en-US" altLang="ko-KR" sz="1100" dirty="0"/>
                <a:t>LOT(</a:t>
              </a:r>
              <a:r>
                <a:rPr lang="ko-KR" altLang="ko-KR" sz="1100" dirty="0"/>
                <a:t>즉</a:t>
              </a:r>
              <a:r>
                <a:rPr lang="en-US" altLang="ko-KR" sz="1100" dirty="0"/>
                <a:t>, Box), </a:t>
              </a:r>
              <a:r>
                <a:rPr lang="ko-KR" altLang="ko-KR" sz="1100" dirty="0"/>
                <a:t>적재</a:t>
              </a:r>
              <a:r>
                <a:rPr lang="en-US" altLang="ko-KR" sz="1100" dirty="0"/>
                <a:t>LOT(</a:t>
              </a:r>
              <a:r>
                <a:rPr lang="ko-KR" altLang="ko-KR" sz="1100" dirty="0"/>
                <a:t>즉</a:t>
              </a:r>
              <a:r>
                <a:rPr lang="en-US" altLang="ko-KR" sz="1100" dirty="0"/>
                <a:t>, </a:t>
              </a:r>
              <a:r>
                <a:rPr lang="ko-KR" altLang="ko-KR" sz="1100" dirty="0"/>
                <a:t>팔레트</a:t>
              </a:r>
              <a:r>
                <a:rPr lang="en-US" altLang="ko-KR" sz="1100" dirty="0"/>
                <a:t>), </a:t>
              </a:r>
              <a:r>
                <a:rPr lang="ko-KR" altLang="ko-KR" sz="1100" dirty="0" err="1"/>
                <a:t>유통기한별</a:t>
              </a:r>
              <a:r>
                <a:rPr lang="ko-KR" altLang="ko-KR" sz="1100" dirty="0"/>
                <a:t> 관리</a:t>
              </a:r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ko-KR" sz="1100" dirty="0"/>
                <a:t>시리얼 관리</a:t>
              </a:r>
              <a:r>
                <a:rPr lang="en-US" altLang="ko-KR" sz="1100" dirty="0"/>
                <a:t>(Box</a:t>
              </a:r>
              <a:r>
                <a:rPr lang="ko-KR" altLang="ko-KR" sz="1100" dirty="0"/>
                <a:t> 개별 바코드 다름</a:t>
              </a:r>
              <a:r>
                <a:rPr lang="en-US" altLang="ko-KR" sz="1100" dirty="0" smtClean="0"/>
                <a:t>)</a:t>
              </a:r>
            </a:p>
            <a:p>
              <a:pPr marL="342900" indent="-342900" fontAlgn="t">
                <a:buFont typeface="+mj-lt"/>
                <a:buAutoNum type="arabicPeriod"/>
              </a:pPr>
              <a:r>
                <a:rPr lang="ko-KR" altLang="ko-KR" sz="1200" b="1" dirty="0"/>
                <a:t>실시간 재고관리</a:t>
              </a:r>
              <a:endParaRPr lang="ko-KR" altLang="ko-KR" sz="1200" dirty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ko-KR" sz="1100" dirty="0"/>
                <a:t>바코드 활용</a:t>
              </a:r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ko-KR" sz="1100" dirty="0"/>
                <a:t>재고의 변동을 실시간으로 </a:t>
              </a:r>
              <a:r>
                <a:rPr lang="ko-KR" altLang="ko-KR" sz="1100" dirty="0" smtClean="0"/>
                <a:t>입력</a:t>
              </a:r>
              <a:endParaRPr lang="en-US" altLang="ko-KR" sz="1100" dirty="0" smtClean="0"/>
            </a:p>
            <a:p>
              <a:pPr marL="742950" lvl="1" indent="-285750" fontAlgn="t">
                <a:buFont typeface="Arial" panose="020B0604020202020204" pitchFamily="34" charset="0"/>
                <a:buChar char="•"/>
              </a:pPr>
              <a:r>
                <a:rPr lang="ko-KR" altLang="ko-KR" sz="1100" dirty="0" smtClean="0"/>
                <a:t>정보와 </a:t>
              </a:r>
              <a:r>
                <a:rPr lang="ko-KR" altLang="ko-KR" sz="1100" dirty="0"/>
                <a:t>실물을 </a:t>
              </a:r>
              <a:r>
                <a:rPr lang="ko-KR" altLang="ko-KR" sz="1100" dirty="0" smtClean="0"/>
                <a:t>일치</a:t>
              </a:r>
              <a:endParaRPr lang="en-US" altLang="ko-KR" sz="1100" dirty="0" smtClean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2460" y="3448658"/>
              <a:ext cx="5137977" cy="27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b="1" dirty="0" smtClean="0"/>
                <a:t>주요 특징</a:t>
              </a:r>
              <a:endParaRPr kumimoji="1" lang="ko-KR" altLang="en-US" sz="135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73550" y="4482184"/>
            <a:ext cx="7851322" cy="1709645"/>
            <a:chOff x="6828212" y="3833372"/>
            <a:chExt cx="5240270" cy="1435904"/>
          </a:xfrm>
        </p:grpSpPr>
        <p:sp>
          <p:nvSpPr>
            <p:cNvPr id="39" name="TextBox 38"/>
            <p:cNvSpPr txBox="1"/>
            <p:nvPr/>
          </p:nvSpPr>
          <p:spPr>
            <a:xfrm>
              <a:off x="6828212" y="4058488"/>
              <a:ext cx="5230438" cy="12107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charset="2"/>
                <a:buChar char="ü"/>
              </a:pPr>
              <a:r>
                <a:rPr kumimoji="1" lang="ko-KR" altLang="en-US" sz="1200" dirty="0" smtClean="0"/>
                <a:t>창고 활용도 증대로 공간 활용도 향상 및 입출고 시간 단축을 통해 업무 효율성 향상</a:t>
              </a:r>
              <a:endParaRPr kumimoji="1" lang="en-US" altLang="ko-KR" sz="1200" dirty="0" smtClean="0"/>
            </a:p>
            <a:p>
              <a:pPr marL="171450" indent="-171450">
                <a:lnSpc>
                  <a:spcPct val="150000"/>
                </a:lnSpc>
                <a:buFont typeface="Wingdings" charset="2"/>
                <a:buChar char="ü"/>
              </a:pPr>
              <a:r>
                <a:rPr kumimoji="1" lang="ko-KR" altLang="en-US" sz="1200" dirty="0" smtClean="0"/>
                <a:t>부서간 원활한 커뮤니케이션을 바탕으로 업무의 신속성과 정확성 증가</a:t>
              </a:r>
              <a:endParaRPr kumimoji="1" lang="en-US" altLang="ko-KR" sz="1200" dirty="0" smtClean="0"/>
            </a:p>
            <a:p>
              <a:pPr marL="171450" indent="-171450">
                <a:lnSpc>
                  <a:spcPct val="150000"/>
                </a:lnSpc>
                <a:buFont typeface="Wingdings" charset="2"/>
                <a:buChar char="ü"/>
              </a:pPr>
              <a:r>
                <a:rPr kumimoji="1" lang="ko-KR" altLang="en-US" sz="1200" dirty="0" smtClean="0"/>
                <a:t>정확한 재고량과 위치를 바탕으로 주문손실비용 감소</a:t>
              </a:r>
              <a:endParaRPr kumimoji="1" lang="en-US" altLang="ko-KR" sz="1200" dirty="0" smtClean="0"/>
            </a:p>
            <a:p>
              <a:pPr marL="171450" indent="-171450">
                <a:lnSpc>
                  <a:spcPct val="150000"/>
                </a:lnSpc>
                <a:buFont typeface="Wingdings" charset="2"/>
                <a:buChar char="ü"/>
              </a:pPr>
              <a:r>
                <a:rPr kumimoji="1" lang="ko-KR" altLang="en-US" sz="1200" dirty="0" smtClean="0"/>
                <a:t>유연성 증대로 비용절감 및 효율 향상</a:t>
              </a:r>
              <a:endParaRPr kumimoji="1" lang="en-US" altLang="ko-KR" sz="1200" dirty="0" smtClean="0"/>
            </a:p>
            <a:p>
              <a:pPr marL="171450" indent="-171450">
                <a:lnSpc>
                  <a:spcPct val="150000"/>
                </a:lnSpc>
                <a:buFont typeface="Wingdings" charset="2"/>
                <a:buChar char="ü"/>
              </a:pPr>
              <a:r>
                <a:rPr kumimoji="1" lang="ko-KR" altLang="en-US" sz="1200" dirty="0" smtClean="0"/>
                <a:t>활동 유형별로 파악</a:t>
              </a:r>
              <a:r>
                <a:rPr kumimoji="1" lang="en-US" altLang="ko-KR" sz="1200" dirty="0" smtClean="0"/>
                <a:t>, </a:t>
              </a:r>
              <a:r>
                <a:rPr kumimoji="1" lang="ko-KR" altLang="en-US" sz="1200" dirty="0" smtClean="0"/>
                <a:t>분석</a:t>
              </a:r>
              <a:r>
                <a:rPr kumimoji="1" lang="en-US" altLang="ko-KR" sz="1200" dirty="0" smtClean="0"/>
                <a:t>, </a:t>
              </a:r>
              <a:r>
                <a:rPr kumimoji="1" lang="ko-KR" altLang="en-US" sz="1200" dirty="0" smtClean="0"/>
                <a:t>개선하여 생산성 향상 가능</a:t>
              </a:r>
              <a:endParaRPr kumimoji="1" lang="en-US" altLang="ko-KR" sz="1200" dirty="0" smtClean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828212" y="3833372"/>
              <a:ext cx="5240270" cy="22676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350" b="1" dirty="0" smtClean="0"/>
                <a:t>기대 효과</a:t>
              </a:r>
              <a:endParaRPr kumimoji="1" lang="ko-KR" altLang="en-US" sz="13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3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59" y="77588"/>
            <a:ext cx="1533515" cy="48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9599" y="594611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16" name="직사각형 15"/>
          <p:cNvSpPr/>
          <p:nvPr/>
        </p:nvSpPr>
        <p:spPr>
          <a:xfrm>
            <a:off x="149599" y="6449542"/>
            <a:ext cx="11747875" cy="312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61186" y="241155"/>
            <a:ext cx="1331657" cy="343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b="1" dirty="0" smtClean="0"/>
              <a:t>Logic</a:t>
            </a:r>
            <a:r>
              <a:rPr kumimoji="1" lang="ko-KR" altLang="en-US" sz="1800" b="1" dirty="0" smtClean="0"/>
              <a:t> 요약</a:t>
            </a:r>
            <a:endParaRPr kumimoji="1" lang="ko-KR" altLang="en-US" sz="1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1329" y="248649"/>
            <a:ext cx="711014" cy="36887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 smtClean="0"/>
              <a:t>2.3</a:t>
            </a:r>
            <a:endParaRPr kumimoji="1" lang="ko-KR" altLang="en-US" sz="13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6C96-437A-4C18-98A9-8A225886D0A3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564650" y="826392"/>
            <a:ext cx="8241142" cy="5422595"/>
            <a:chOff x="1592686" y="833345"/>
            <a:chExt cx="8241142" cy="5422595"/>
          </a:xfrm>
        </p:grpSpPr>
        <p:sp>
          <p:nvSpPr>
            <p:cNvPr id="18" name="TextBox 17"/>
            <p:cNvSpPr txBox="1"/>
            <p:nvPr/>
          </p:nvSpPr>
          <p:spPr>
            <a:xfrm>
              <a:off x="4550981" y="1516950"/>
              <a:ext cx="12715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err="1" smtClean="0"/>
                <a:t>제품군</a:t>
              </a:r>
              <a:r>
                <a:rPr lang="ko-KR" altLang="en-US" sz="1100" b="1" dirty="0" smtClean="0"/>
                <a:t> 분류 방식</a:t>
              </a:r>
              <a:endParaRPr lang="ko-KR" altLang="en-US" sz="11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50981" y="2375106"/>
              <a:ext cx="20217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구역 할당 방식</a:t>
              </a:r>
              <a:r>
                <a:rPr lang="en-US" altLang="ko-KR" sz="1100" b="1" dirty="0"/>
                <a:t>,</a:t>
              </a:r>
              <a:r>
                <a:rPr lang="ko-KR" altLang="en-US" sz="1100" b="1" dirty="0" smtClean="0"/>
                <a:t> </a:t>
              </a:r>
              <a:r>
                <a:rPr lang="ko-KR" altLang="en-US" sz="1100" b="1" dirty="0" err="1" smtClean="0"/>
                <a:t>제품군</a:t>
              </a:r>
              <a:r>
                <a:rPr lang="ko-KR" altLang="en-US" sz="1100" b="1" dirty="0" smtClean="0"/>
                <a:t> 할당</a:t>
              </a:r>
              <a:endParaRPr lang="ko-KR" altLang="en-US" sz="11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0981" y="3551253"/>
              <a:ext cx="3161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같은 제품이 </a:t>
              </a:r>
              <a:r>
                <a:rPr lang="en-US" altLang="ko-KR" sz="1100" b="1" dirty="0" smtClean="0"/>
                <a:t>Group</a:t>
              </a:r>
              <a:r>
                <a:rPr lang="ko-KR" altLang="en-US" sz="1100" b="1" dirty="0" smtClean="0"/>
                <a:t>을 이루도록 하는 입고 규칙</a:t>
              </a:r>
              <a:endParaRPr lang="ko-KR" altLang="en-US" sz="11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50981" y="4663318"/>
              <a:ext cx="3161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같은 제품이 </a:t>
              </a:r>
              <a:r>
                <a:rPr lang="en-US" altLang="ko-KR" sz="1100" b="1" dirty="0" smtClean="0"/>
                <a:t>Group</a:t>
              </a:r>
              <a:r>
                <a:rPr lang="ko-KR" altLang="en-US" sz="1100" b="1" dirty="0" smtClean="0"/>
                <a:t>을 이루도록 하는 출고 규칙</a:t>
              </a:r>
              <a:endParaRPr lang="ko-KR" altLang="en-US" sz="11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6127" y="1719405"/>
              <a:ext cx="4983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/>
                <a:t>제품 </a:t>
              </a:r>
              <a:r>
                <a:rPr lang="ko-KR" altLang="en-US" sz="1000" dirty="0" smtClean="0"/>
                <a:t>출고량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월별 평균 </a:t>
              </a:r>
              <a:r>
                <a:rPr lang="ko-KR" altLang="en-US" sz="1000" dirty="0" err="1" smtClean="0"/>
                <a:t>출고횟수를</a:t>
              </a:r>
              <a:r>
                <a:rPr lang="ko-KR" altLang="en-US" sz="1000" dirty="0" smtClean="0"/>
                <a:t> 분석</a:t>
              </a:r>
              <a:endParaRPr lang="en-US" altLang="ko-KR" sz="1000" dirty="0" smtClean="0"/>
            </a:p>
            <a:p>
              <a:pPr marL="0" lvl="1"/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(2014</a:t>
              </a:r>
              <a:r>
                <a:rPr lang="ko-KR" altLang="en-US" sz="1000" dirty="0" smtClean="0"/>
                <a:t>년 </a:t>
              </a:r>
              <a:r>
                <a:rPr lang="en-US" altLang="ko-KR" sz="1000" dirty="0"/>
                <a:t>1</a:t>
              </a:r>
              <a:r>
                <a:rPr lang="ko-KR" altLang="en-US" sz="1000" dirty="0"/>
                <a:t>월</a:t>
              </a:r>
              <a:r>
                <a:rPr lang="en-US" altLang="ko-KR" sz="1000" dirty="0"/>
                <a:t> ~ 2015</a:t>
              </a:r>
              <a:r>
                <a:rPr lang="ko-KR" altLang="en-US" sz="1000" dirty="0"/>
                <a:t>년 </a:t>
              </a:r>
              <a:r>
                <a:rPr lang="en-US" altLang="ko-KR" sz="1000" dirty="0"/>
                <a:t>12</a:t>
              </a:r>
              <a:r>
                <a:rPr lang="ko-KR" altLang="en-US" sz="1000" dirty="0"/>
                <a:t>월 </a:t>
              </a:r>
              <a:r>
                <a:rPr lang="en-US" altLang="ko-KR" sz="1000" dirty="0"/>
                <a:t>2</a:t>
              </a:r>
              <a:r>
                <a:rPr lang="ko-KR" altLang="en-US" sz="1000" dirty="0" smtClean="0"/>
                <a:t>년간 </a:t>
              </a:r>
              <a:r>
                <a:rPr lang="ko-KR" altLang="en-US" sz="1000" dirty="0"/>
                <a:t>데이터 </a:t>
              </a:r>
              <a:r>
                <a:rPr lang="en-US" altLang="ko-KR" sz="1000" dirty="0" smtClean="0"/>
                <a:t>)</a:t>
              </a:r>
              <a:endParaRPr lang="en-US" altLang="ko-KR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51198" y="2571495"/>
              <a:ext cx="50775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en-US" altLang="ko-KR" sz="1000" dirty="0" smtClean="0"/>
                <a:t>Zone</a:t>
              </a:r>
              <a:r>
                <a:rPr lang="ko-KR" altLang="en-US" sz="1000" dirty="0" smtClean="0"/>
                <a:t>은 </a:t>
              </a:r>
              <a:r>
                <a:rPr lang="en-US" altLang="ko-KR" sz="1000" dirty="0" smtClean="0"/>
                <a:t>Fix</a:t>
              </a:r>
              <a:r>
                <a:rPr lang="ko-KR" altLang="en-US" sz="1000" dirty="0" smtClean="0"/>
                <a:t>하되 섹션은 유동적으로 운영 </a:t>
              </a:r>
              <a:r>
                <a:rPr lang="en-US" altLang="ko-KR" sz="1000" dirty="0" smtClean="0"/>
                <a:t>(location </a:t>
              </a:r>
              <a:r>
                <a:rPr lang="ko-KR" altLang="en-US" sz="1000" dirty="0" smtClean="0"/>
                <a:t>관리</a:t>
              </a:r>
              <a:r>
                <a:rPr lang="en-US" altLang="ko-KR" sz="1000" dirty="0" smtClean="0"/>
                <a:t>)</a:t>
              </a:r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중요 제품에 따른 </a:t>
              </a:r>
              <a:r>
                <a:rPr lang="en-US" altLang="ko-KR" sz="1000" dirty="0" smtClean="0"/>
                <a:t>A,B,C group</a:t>
              </a:r>
              <a:r>
                <a:rPr lang="ko-KR" altLang="en-US" sz="1000" dirty="0" smtClean="0"/>
                <a:t>을 </a:t>
              </a:r>
              <a:r>
                <a:rPr lang="en-US" altLang="ko-KR" sz="1000" dirty="0" smtClean="0"/>
                <a:t>A, B, C zone </a:t>
              </a:r>
              <a:r>
                <a:rPr lang="ko-KR" altLang="en-US" sz="1000" dirty="0" smtClean="0"/>
                <a:t>으로 할당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err="1" smtClean="0"/>
                <a:t>제품군</a:t>
              </a:r>
              <a:r>
                <a:rPr lang="en-US" altLang="ko-KR" sz="1000" dirty="0"/>
                <a:t>(A,B,C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group)</a:t>
              </a:r>
              <a:r>
                <a:rPr lang="ko-KR" altLang="en-US" sz="1000" dirty="0"/>
                <a:t>별 </a:t>
              </a:r>
              <a:r>
                <a:rPr lang="ko-KR" altLang="en-US" sz="1000" dirty="0" smtClean="0"/>
                <a:t>보유재고량이 </a:t>
              </a:r>
              <a:r>
                <a:rPr lang="en-US" altLang="ko-KR" sz="1000" dirty="0" smtClean="0"/>
                <a:t>3</a:t>
              </a:r>
              <a:r>
                <a:rPr lang="ko-KR" altLang="en-US" sz="1000" dirty="0" smtClean="0"/>
                <a:t>번째로 </a:t>
              </a:r>
              <a:r>
                <a:rPr lang="ko-KR" altLang="en-US" sz="1000" dirty="0"/>
                <a:t>높은 월(月)을 기준으로 </a:t>
              </a:r>
              <a:r>
                <a:rPr lang="en-US" altLang="ko-KR" sz="1000" dirty="0"/>
                <a:t>Zone</a:t>
              </a:r>
              <a:r>
                <a:rPr lang="ko-KR" altLang="en-US" sz="1000" dirty="0"/>
                <a:t>의 </a:t>
              </a:r>
              <a:r>
                <a:rPr lang="ko-KR" altLang="en-US" sz="1000" dirty="0" smtClean="0"/>
                <a:t>면적 비율을 </a:t>
              </a:r>
              <a:r>
                <a:rPr lang="en-US" altLang="ko-KR" sz="1000" dirty="0" smtClean="0"/>
                <a:t>44:26:30 </a:t>
              </a:r>
              <a:r>
                <a:rPr lang="ko-KR" altLang="en-US" sz="1000" dirty="0"/>
                <a:t>로 </a:t>
              </a:r>
              <a:r>
                <a:rPr lang="ko-KR" altLang="en-US" sz="1000" dirty="0" smtClean="0"/>
                <a:t>섹션 부여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/>
                <a:t>각 </a:t>
              </a:r>
              <a:r>
                <a:rPr lang="en-US" altLang="ko-KR" sz="1000" dirty="0"/>
                <a:t>Zone </a:t>
              </a:r>
              <a:r>
                <a:rPr lang="ko-KR" altLang="en-US" sz="1000" dirty="0"/>
                <a:t>내 한 열을  </a:t>
              </a:r>
              <a:r>
                <a:rPr lang="en-US" altLang="ko-KR" sz="1000" dirty="0"/>
                <a:t>Section </a:t>
              </a:r>
              <a:r>
                <a:rPr lang="ko-KR" altLang="en-US" sz="1000" dirty="0"/>
                <a:t>으로 </a:t>
              </a:r>
              <a:r>
                <a:rPr lang="ko-KR" altLang="en-US" sz="1000" dirty="0" smtClean="0"/>
                <a:t>할당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51197" y="3746441"/>
              <a:ext cx="508263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적재 위치 추천 </a:t>
              </a:r>
              <a:r>
                <a:rPr lang="en-GB" altLang="ko-KR" sz="1000" dirty="0" smtClean="0"/>
                <a:t>UI</a:t>
              </a:r>
              <a:r>
                <a:rPr lang="ko-KR" altLang="en-US" sz="1000" dirty="0" smtClean="0"/>
                <a:t>를 통해 작업자가 제품 적재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해당 제품이 적재되어야 하는 존에 우선 적재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해당 존의 제품이 적재되어 있는 공간이 남는 섹션에 적재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섹션이 그룹을 이루도록 적재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공간이 없다면 </a:t>
              </a:r>
              <a:r>
                <a:rPr lang="ko-KR" altLang="en-US" sz="1000" dirty="0" err="1" smtClean="0"/>
                <a:t>대기존에</a:t>
              </a:r>
              <a:r>
                <a:rPr lang="ko-KR" altLang="en-US" sz="1000" dirty="0" smtClean="0"/>
                <a:t> 적재</a:t>
              </a:r>
              <a:endParaRPr lang="en-US" altLang="ko-KR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46127" y="4878462"/>
              <a:ext cx="5082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출고 위치 추천 </a:t>
              </a:r>
              <a:r>
                <a:rPr lang="en-US" altLang="ko-KR" sz="1000" dirty="0" smtClean="0"/>
                <a:t>UI</a:t>
              </a:r>
              <a:r>
                <a:rPr lang="ko-KR" altLang="en-US" sz="1000" dirty="0" smtClean="0"/>
                <a:t>를 통해 작업자가 제품 출고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해당 존 내 </a:t>
              </a:r>
              <a:r>
                <a:rPr lang="ko-KR" altLang="en-US" sz="1000" dirty="0" err="1" smtClean="0"/>
                <a:t>대기존의</a:t>
              </a:r>
              <a:r>
                <a:rPr lang="ko-KR" altLang="en-US" sz="1000" dirty="0" smtClean="0"/>
                <a:t> 제품부터 출고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해당 제품이 적재된 섹션 중 가득 차지 않은 섹션 출고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주변에 해당 제품이 그룹을 이루도록 출고</a:t>
              </a:r>
              <a:endParaRPr lang="en-US" altLang="ko-KR" sz="1000" dirty="0" smtClean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592686" y="833345"/>
              <a:ext cx="2529954" cy="5408690"/>
              <a:chOff x="1592686" y="833345"/>
              <a:chExt cx="2529954" cy="540869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1592686" y="833345"/>
                <a:ext cx="2514897" cy="4439870"/>
                <a:chOff x="642189" y="907032"/>
                <a:chExt cx="2139015" cy="5027403"/>
              </a:xfrm>
            </p:grpSpPr>
            <p:grpSp>
              <p:nvGrpSpPr>
                <p:cNvPr id="29" name="그룹 28"/>
                <p:cNvGrpSpPr/>
                <p:nvPr/>
              </p:nvGrpSpPr>
              <p:grpSpPr>
                <a:xfrm>
                  <a:off x="642189" y="1987957"/>
                  <a:ext cx="2139015" cy="3946478"/>
                  <a:chOff x="664534" y="1511695"/>
                  <a:chExt cx="1787876" cy="4372786"/>
                </a:xfrm>
              </p:grpSpPr>
              <p:sp>
                <p:nvSpPr>
                  <p:cNvPr id="33" name="이등변 삼각형 32"/>
                  <p:cNvSpPr/>
                  <p:nvPr/>
                </p:nvSpPr>
                <p:spPr>
                  <a:xfrm rot="10800000">
                    <a:off x="1233818" y="2286300"/>
                    <a:ext cx="585457" cy="41446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이등변 삼각형 33"/>
                  <p:cNvSpPr/>
                  <p:nvPr/>
                </p:nvSpPr>
                <p:spPr>
                  <a:xfrm rot="10800000">
                    <a:off x="1233818" y="4687229"/>
                    <a:ext cx="585457" cy="41446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5" name="그룹 34"/>
                  <p:cNvGrpSpPr/>
                  <p:nvPr/>
                </p:nvGrpSpPr>
                <p:grpSpPr>
                  <a:xfrm>
                    <a:off x="664534" y="1511695"/>
                    <a:ext cx="1787876" cy="4372786"/>
                    <a:chOff x="666905" y="1549527"/>
                    <a:chExt cx="1787876" cy="4372786"/>
                  </a:xfrm>
                </p:grpSpPr>
                <p:sp>
                  <p:nvSpPr>
                    <p:cNvPr id="37" name="직사각형 36"/>
                    <p:cNvSpPr/>
                    <p:nvPr/>
                  </p:nvSpPr>
                  <p:spPr>
                    <a:xfrm>
                      <a:off x="666905" y="1871915"/>
                      <a:ext cx="1785505" cy="4556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제품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군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분류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직사각형 37"/>
                    <p:cNvSpPr/>
                    <p:nvPr/>
                  </p:nvSpPr>
                  <p:spPr>
                    <a:xfrm>
                      <a:off x="666905" y="1549527"/>
                      <a:ext cx="1185531" cy="322388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600" dirty="0" smtClean="0"/>
                        <a:t>STEP 1</a:t>
                      </a:r>
                      <a:endParaRPr kumimoji="1" lang="ko-KR" altLang="en-US" sz="1600" dirty="0"/>
                    </a:p>
                  </p:txBody>
                </p:sp>
                <p:sp>
                  <p:nvSpPr>
                    <p:cNvPr id="39" name="직사각형 38"/>
                    <p:cNvSpPr/>
                    <p:nvPr/>
                  </p:nvSpPr>
                  <p:spPr>
                    <a:xfrm>
                      <a:off x="666905" y="3071403"/>
                      <a:ext cx="1785505" cy="4556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제품 할당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" name="직사각형 39"/>
                    <p:cNvSpPr/>
                    <p:nvPr/>
                  </p:nvSpPr>
                  <p:spPr>
                    <a:xfrm>
                      <a:off x="666905" y="2749015"/>
                      <a:ext cx="1185531" cy="322388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600" dirty="0" smtClean="0"/>
                        <a:t>STEP 2</a:t>
                      </a:r>
                      <a:endParaRPr kumimoji="1" lang="ko-KR" altLang="en-US" sz="1600" dirty="0"/>
                    </a:p>
                  </p:txBody>
                </p:sp>
                <p:sp>
                  <p:nvSpPr>
                    <p:cNvPr id="41" name="직사각형 40"/>
                    <p:cNvSpPr/>
                    <p:nvPr/>
                  </p:nvSpPr>
                  <p:spPr>
                    <a:xfrm>
                      <a:off x="669276" y="4270891"/>
                      <a:ext cx="1785505" cy="4556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입고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" name="직사각형 41"/>
                    <p:cNvSpPr/>
                    <p:nvPr/>
                  </p:nvSpPr>
                  <p:spPr>
                    <a:xfrm>
                      <a:off x="669276" y="3948503"/>
                      <a:ext cx="1185531" cy="322388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600" dirty="0" smtClean="0"/>
                        <a:t>STEP 3</a:t>
                      </a:r>
                      <a:endParaRPr kumimoji="1" lang="ko-KR" altLang="en-US" sz="1600" dirty="0"/>
                    </a:p>
                  </p:txBody>
                </p:sp>
                <p:sp>
                  <p:nvSpPr>
                    <p:cNvPr id="43" name="직사각형 42"/>
                    <p:cNvSpPr/>
                    <p:nvPr/>
                  </p:nvSpPr>
                  <p:spPr>
                    <a:xfrm>
                      <a:off x="666905" y="5466615"/>
                      <a:ext cx="1785505" cy="4556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출고 규칙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직사각형 43"/>
                    <p:cNvSpPr/>
                    <p:nvPr/>
                  </p:nvSpPr>
                  <p:spPr>
                    <a:xfrm>
                      <a:off x="666905" y="5144227"/>
                      <a:ext cx="1185531" cy="322388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ko-KR" sz="1600" dirty="0" smtClean="0"/>
                        <a:t>STEP 4</a:t>
                      </a:r>
                      <a:endParaRPr kumimoji="1" lang="ko-KR" altLang="en-US" sz="1600" dirty="0"/>
                    </a:p>
                  </p:txBody>
                </p:sp>
              </p:grpSp>
              <p:sp>
                <p:nvSpPr>
                  <p:cNvPr id="36" name="이등변 삼각형 35"/>
                  <p:cNvSpPr/>
                  <p:nvPr/>
                </p:nvSpPr>
                <p:spPr>
                  <a:xfrm rot="10800000">
                    <a:off x="1233818" y="3500426"/>
                    <a:ext cx="585457" cy="41446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이등변 삼각형 29"/>
                <p:cNvSpPr/>
                <p:nvPr/>
              </p:nvSpPr>
              <p:spPr>
                <a:xfrm rot="10800000">
                  <a:off x="1326117" y="1606120"/>
                  <a:ext cx="700441" cy="374055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645026" y="1197990"/>
                  <a:ext cx="2136178" cy="4112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tx1"/>
                      </a:solidFill>
                    </a:rPr>
                    <a:t>용어 정의 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645026" y="907032"/>
                  <a:ext cx="1418369" cy="290958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600" dirty="0" smtClean="0"/>
                    <a:t>STEP 0</a:t>
                  </a:r>
                  <a:endParaRPr kumimoji="1" lang="ko-KR" altLang="en-US" sz="1600" dirty="0"/>
                </a:p>
              </p:txBody>
            </p:sp>
          </p:grpSp>
          <p:sp>
            <p:nvSpPr>
              <p:cNvPr id="56" name="직사각형 55"/>
              <p:cNvSpPr/>
              <p:nvPr/>
            </p:nvSpPr>
            <p:spPr>
              <a:xfrm>
                <a:off x="1611078" y="5878827"/>
                <a:ext cx="2511562" cy="3632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제품 및 섹션 재할당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611078" y="5621872"/>
                <a:ext cx="1667615" cy="256955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600" dirty="0" smtClean="0"/>
                  <a:t>STEP 5</a:t>
                </a:r>
                <a:endParaRPr kumimoji="1" lang="ko-KR" altLang="en-US" sz="1600" dirty="0"/>
              </a:p>
            </p:txBody>
          </p:sp>
          <p:sp>
            <p:nvSpPr>
              <p:cNvPr id="58" name="이등변 삼각형 57"/>
              <p:cNvSpPr/>
              <p:nvPr/>
            </p:nvSpPr>
            <p:spPr>
              <a:xfrm rot="10800000">
                <a:off x="2393462" y="5279802"/>
                <a:ext cx="823527" cy="33034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550980" y="100282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용어 정의</a:t>
              </a:r>
              <a:endParaRPr lang="ko-KR" altLang="en-US" sz="11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50980" y="5627997"/>
              <a:ext cx="17940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/>
                <a:t>제품 및 섹션 재할당 규칙</a:t>
              </a:r>
              <a:endParaRPr lang="ko-KR" altLang="en-US" sz="11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746127" y="5855830"/>
              <a:ext cx="3375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월별 </a:t>
              </a:r>
              <a:r>
                <a:rPr lang="ko-KR" altLang="en-US" sz="1000" dirty="0" err="1" smtClean="0"/>
                <a:t>제품군</a:t>
              </a:r>
              <a:r>
                <a:rPr lang="ko-KR" altLang="en-US" sz="1000" dirty="0" smtClean="0"/>
                <a:t> 재할당</a:t>
              </a:r>
              <a:endParaRPr lang="en-US" altLang="ko-KR" sz="1000" dirty="0" smtClean="0"/>
            </a:p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smtClean="0"/>
                <a:t>이동평균법을 이용한 </a:t>
              </a:r>
              <a:r>
                <a:rPr lang="ko-KR" altLang="en-US" sz="1000" dirty="0" err="1" smtClean="0"/>
                <a:t>제품그룹</a:t>
              </a:r>
              <a:r>
                <a:rPr lang="ko-KR" altLang="en-US" sz="1000" dirty="0" smtClean="0"/>
                <a:t> 별 예상 부피 할당</a:t>
              </a:r>
              <a:endParaRPr lang="en-US" altLang="ko-KR" sz="1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45607" y="1252997"/>
              <a:ext cx="49831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ü"/>
              </a:pPr>
              <a:r>
                <a:rPr lang="en-US" altLang="ko-KR" sz="1000" dirty="0" smtClean="0"/>
                <a:t>Group, Section, Zone </a:t>
              </a:r>
              <a:r>
                <a:rPr lang="ko-KR" altLang="en-US" sz="1000" dirty="0" smtClean="0"/>
                <a:t>에 대한 정의</a:t>
              </a:r>
              <a:endParaRPr lang="en-US" altLang="ko-KR" sz="10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76757" y="727465"/>
            <a:ext cx="379023" cy="5620450"/>
            <a:chOff x="2839275" y="829094"/>
            <a:chExt cx="379023" cy="5620450"/>
          </a:xfrm>
        </p:grpSpPr>
        <p:grpSp>
          <p:nvGrpSpPr>
            <p:cNvPr id="7" name="그룹 6"/>
            <p:cNvGrpSpPr/>
            <p:nvPr/>
          </p:nvGrpSpPr>
          <p:grpSpPr>
            <a:xfrm>
              <a:off x="2839276" y="829094"/>
              <a:ext cx="379022" cy="4869746"/>
              <a:chOff x="2839276" y="829094"/>
              <a:chExt cx="379022" cy="4869746"/>
            </a:xfrm>
          </p:grpSpPr>
          <p:sp>
            <p:nvSpPr>
              <p:cNvPr id="6" name="오각형 5"/>
              <p:cNvSpPr/>
              <p:nvPr/>
            </p:nvSpPr>
            <p:spPr>
              <a:xfrm rot="5400000">
                <a:off x="1595787" y="2072583"/>
                <a:ext cx="2863972" cy="376993"/>
              </a:xfrm>
              <a:prstGeom prst="homePlat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오각형 44"/>
              <p:cNvSpPr/>
              <p:nvPr/>
            </p:nvSpPr>
            <p:spPr>
              <a:xfrm rot="5400000">
                <a:off x="2434952" y="4097391"/>
                <a:ext cx="1185644" cy="376993"/>
              </a:xfrm>
              <a:prstGeom prst="homePlat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오각형 45"/>
              <p:cNvSpPr/>
              <p:nvPr/>
            </p:nvSpPr>
            <p:spPr>
              <a:xfrm rot="5400000">
                <a:off x="2619738" y="5100279"/>
                <a:ext cx="820128" cy="376993"/>
              </a:xfrm>
              <a:prstGeom prst="homePlat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오각형 46"/>
            <p:cNvSpPr/>
            <p:nvPr/>
          </p:nvSpPr>
          <p:spPr>
            <a:xfrm rot="5400000">
              <a:off x="2652420" y="5885696"/>
              <a:ext cx="750703" cy="376993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7813" y="1823113"/>
            <a:ext cx="1388944" cy="4228060"/>
            <a:chOff x="1365156" y="1918487"/>
            <a:chExt cx="1388944" cy="4228060"/>
          </a:xfrm>
        </p:grpSpPr>
        <p:sp>
          <p:nvSpPr>
            <p:cNvPr id="9" name="TextBox 8"/>
            <p:cNvSpPr txBox="1"/>
            <p:nvPr/>
          </p:nvSpPr>
          <p:spPr>
            <a:xfrm>
              <a:off x="1609235" y="1918487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시스템 단계</a:t>
              </a:r>
              <a:endParaRPr lang="ko-KR" altLang="en-US" sz="1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65156" y="4044100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창고 입고 단계</a:t>
              </a:r>
              <a:endParaRPr lang="ko-KR" altLang="en-US" sz="1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65156" y="5067816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창고 출고 단계</a:t>
              </a:r>
              <a:endParaRPr lang="ko-KR" altLang="en-US" sz="1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7209" y="583877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mtClean="0"/>
                <a:t>시스템 단계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70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4587</Words>
  <Application>Microsoft Office PowerPoint</Application>
  <PresentationFormat>와이드스크린</PresentationFormat>
  <Paragraphs>1086</Paragraphs>
  <Slides>39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나눔바른고딕</vt:lpstr>
      <vt:lpstr>맑은 고딕</vt:lpstr>
      <vt:lpstr>조선일보명조</vt:lpstr>
      <vt:lpstr>Arial</vt:lpstr>
      <vt:lpstr>Calibri</vt:lpstr>
      <vt:lpstr>Cambria Math</vt:lpstr>
      <vt:lpstr>Franklin Gothic Book</vt:lpstr>
      <vt:lpstr>Times New Roman</vt:lpstr>
      <vt:lpstr>Wingdings</vt:lpstr>
      <vt:lpstr>Office 테마</vt:lpstr>
      <vt:lpstr>(주) 대도화섬 창고관리 개선을 위한  WEB기반 WMS구축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 대도화섬 창고관리 개선을 위한  WEB기반 WMS구축</dc:title>
  <dc:creator>IME</dc:creator>
  <cp:lastModifiedBy>IME</cp:lastModifiedBy>
  <cp:revision>213</cp:revision>
  <cp:lastPrinted>2016-06-03T23:34:01Z</cp:lastPrinted>
  <dcterms:created xsi:type="dcterms:W3CDTF">2016-05-31T08:39:10Z</dcterms:created>
  <dcterms:modified xsi:type="dcterms:W3CDTF">2016-06-03T23:36:57Z</dcterms:modified>
</cp:coreProperties>
</file>